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0" d="100"/>
          <a:sy n="70" d="100"/>
        </p:scale>
        <p:origin x="7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5423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4314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136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4713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55708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6073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4/25/2023</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8365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5505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9636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4497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4/25/2023</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5622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4/25/2023</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1233830"/>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34" r:id="rId6"/>
    <p:sldLayoutId id="2147483830" r:id="rId7"/>
    <p:sldLayoutId id="2147483831" r:id="rId8"/>
    <p:sldLayoutId id="2147483832" r:id="rId9"/>
    <p:sldLayoutId id="2147483833" r:id="rId10"/>
    <p:sldLayoutId id="214748383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0" name="Group 39">
            <a:extLst>
              <a:ext uri="{FF2B5EF4-FFF2-40B4-BE49-F238E27FC236}">
                <a16:creationId xmlns:a16="http://schemas.microsoft.com/office/drawing/2014/main" id="{CEC7A2BB-E03E-436B-ABA5-3EBC8FB406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1" name="Straight Connector 40">
              <a:extLst>
                <a:ext uri="{FF2B5EF4-FFF2-40B4-BE49-F238E27FC236}">
                  <a16:creationId xmlns:a16="http://schemas.microsoft.com/office/drawing/2014/main" id="{A6DC0849-A033-4B02-97FE-B41AD9A866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3ADCA7D-864A-49AD-B820-102F220EA7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957E947-1347-4EB3-89EB-DF85D94E26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8B5FAB9-675C-4906-A39C-BCFD689294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524971-DA3C-4B74-A99D-95CECD50C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DBDB683-BC6A-4522-82A5-C7457201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41560A9-0B55-472F-8261-6951E27C52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D874A14-7926-47E8-947C-904C98B0E0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3E5598F-2EAC-49C0-B77B-95438A8EDD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C8993AC-196C-48AC-BCE3-3E71814D9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517F3CA-CF3E-4CD8-B001-2BDF09D767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5237402-E5C4-470B-955F-F3A8867765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315EAA5-98ED-4276-880E-4E3789CEA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7F94794-653E-45B6-811B-8081788A0E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82DE38F-FC85-4274-8C84-8E75162E6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4AF14C3-798E-4C02-A6B4-165D003D72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3D4C15-2F93-446B-AF2D-82072EC01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09026E7-4EC6-47AE-A989-318A5CA6B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6DEDA5A-47AA-4ED0-897C-C0B1873B6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061821F-242E-4E40-B305-9048634C0F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0734AE8-EEDD-4DCB-9723-087DC2EC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6DB511B-1563-4336-AFBB-D561A7C0B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5CEC4A9-4067-4D92-A28E-EE8152717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B783B25-A3A3-45C4-B04C-A116442505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1178CD-3DE0-4C42-811C-7BC881FBF6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926C508-8BE5-4ACF-A219-09B5D995B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B58DEC2-3409-477A-84B4-A5D297FB01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EE3E226-6EDA-4FC4-B670-9590DD5CE7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BC874A8-EE7F-4F92-AAEA-40B18D939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23D647B-0C43-4C02-9BD2-A01859FD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C6DE01B-DD35-4B52-A72E-57E60E2263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9210C0AF-FB7E-A4FE-E50C-E923EB54BCAA}"/>
              </a:ext>
            </a:extLst>
          </p:cNvPr>
          <p:cNvSpPr>
            <a:spLocks noGrp="1"/>
          </p:cNvSpPr>
          <p:nvPr>
            <p:ph type="ctrTitle"/>
          </p:nvPr>
        </p:nvSpPr>
        <p:spPr>
          <a:xfrm>
            <a:off x="684224" y="746840"/>
            <a:ext cx="6521793" cy="2510445"/>
          </a:xfrm>
        </p:spPr>
        <p:txBody>
          <a:bodyPr>
            <a:normAutofit/>
          </a:bodyPr>
          <a:lstStyle/>
          <a:p>
            <a:pPr algn="ctr">
              <a:lnSpc>
                <a:spcPct val="90000"/>
              </a:lnSpc>
            </a:pPr>
            <a:r>
              <a:rPr lang="lt-LT" sz="2600" b="1" dirty="0">
                <a:latin typeface="Times New Roman" panose="02020603050405020304" pitchFamily="18" charset="0"/>
                <a:cs typeface="Times New Roman" panose="02020603050405020304" pitchFamily="18" charset="0"/>
              </a:rPr>
              <a:t>KAUNO MIESTO LOPŠELIS-DARŽELIS „PUŠAITĖ“</a:t>
            </a:r>
            <a:br>
              <a:rPr lang="lt-LT" sz="2600" b="1" dirty="0">
                <a:latin typeface="Times New Roman" panose="02020603050405020304" pitchFamily="18" charset="0"/>
                <a:cs typeface="Times New Roman" panose="02020603050405020304" pitchFamily="18" charset="0"/>
              </a:rPr>
            </a:br>
            <a:br>
              <a:rPr lang="lt-LT" sz="2600" b="1" dirty="0">
                <a:latin typeface="Times New Roman" panose="02020603050405020304" pitchFamily="18" charset="0"/>
                <a:cs typeface="Times New Roman" panose="02020603050405020304" pitchFamily="18" charset="0"/>
              </a:rPr>
            </a:br>
            <a:r>
              <a:rPr lang="lt-LT" sz="2600" b="1" dirty="0">
                <a:latin typeface="Times New Roman" panose="02020603050405020304" pitchFamily="18" charset="0"/>
                <a:cs typeface="Times New Roman" panose="02020603050405020304" pitchFamily="18" charset="0"/>
              </a:rPr>
              <a:t>„Paukštelių“ </a:t>
            </a:r>
            <a:r>
              <a:rPr lang="lt-LT" sz="2600" b="1" dirty="0" err="1">
                <a:latin typeface="Times New Roman" panose="02020603050405020304" pitchFamily="18" charset="0"/>
                <a:cs typeface="Times New Roman" panose="02020603050405020304" pitchFamily="18" charset="0"/>
              </a:rPr>
              <a:t>gr</a:t>
            </a:r>
            <a:r>
              <a:rPr lang="lt-LT" sz="2600" b="1" dirty="0">
                <a:latin typeface="Times New Roman" panose="02020603050405020304" pitchFamily="18" charset="0"/>
                <a:cs typeface="Times New Roman" panose="02020603050405020304" pitchFamily="18" charset="0"/>
              </a:rPr>
              <a:t>. STEAM veikla</a:t>
            </a:r>
            <a:br>
              <a:rPr lang="lt-LT" sz="2600" b="1" dirty="0">
                <a:latin typeface="Times New Roman" panose="02020603050405020304" pitchFamily="18" charset="0"/>
                <a:cs typeface="Times New Roman" panose="02020603050405020304" pitchFamily="18" charset="0"/>
              </a:rPr>
            </a:br>
            <a:br>
              <a:rPr lang="lt-LT" sz="2600" b="1" dirty="0">
                <a:latin typeface="Times New Roman" panose="02020603050405020304" pitchFamily="18" charset="0"/>
                <a:cs typeface="Times New Roman" panose="02020603050405020304" pitchFamily="18" charset="0"/>
              </a:rPr>
            </a:br>
            <a:r>
              <a:rPr lang="lt-LT" sz="2600" b="1" dirty="0">
                <a:latin typeface="Times New Roman" panose="02020603050405020304" pitchFamily="18" charset="0"/>
                <a:cs typeface="Times New Roman" panose="02020603050405020304" pitchFamily="18" charset="0"/>
              </a:rPr>
              <a:t>„Gamtos tyrinėtojai“</a:t>
            </a:r>
          </a:p>
        </p:txBody>
      </p:sp>
      <p:sp>
        <p:nvSpPr>
          <p:cNvPr id="3" name="Antrinis pavadinimas 2">
            <a:extLst>
              <a:ext uri="{FF2B5EF4-FFF2-40B4-BE49-F238E27FC236}">
                <a16:creationId xmlns:a16="http://schemas.microsoft.com/office/drawing/2014/main" id="{74E71895-4C50-B555-4F83-E625D99C4C7F}"/>
              </a:ext>
            </a:extLst>
          </p:cNvPr>
          <p:cNvSpPr>
            <a:spLocks noGrp="1"/>
          </p:cNvSpPr>
          <p:nvPr>
            <p:ph type="subTitle" idx="1"/>
          </p:nvPr>
        </p:nvSpPr>
        <p:spPr>
          <a:xfrm>
            <a:off x="684225" y="3425899"/>
            <a:ext cx="5185297" cy="2714403"/>
          </a:xfrm>
        </p:spPr>
        <p:txBody>
          <a:bodyPr>
            <a:normAutofit fontScale="70000" lnSpcReduction="20000"/>
          </a:bodyPr>
          <a:lstStyle/>
          <a:p>
            <a:pPr>
              <a:lnSpc>
                <a:spcPct val="100000"/>
              </a:lnSpc>
            </a:pPr>
            <a:r>
              <a:rPr lang="lt-LT" sz="2900" b="1" dirty="0">
                <a:effectLst/>
                <a:latin typeface="Times New Roman" panose="02020603050405020304" pitchFamily="18" charset="0"/>
                <a:ea typeface="Times New Roman" panose="02020603050405020304" pitchFamily="18" charset="0"/>
              </a:rPr>
              <a:t>Tikslas – skatinant vaikų įsitraukimą į tiriamąją veiklą, ugdyti vaikų gebėjimus gamtos mokslų srityje. Ugdymo(</a:t>
            </a:r>
            <a:r>
              <a:rPr lang="lt-LT" sz="2900" b="1" dirty="0" err="1">
                <a:effectLst/>
                <a:latin typeface="Times New Roman" panose="02020603050405020304" pitchFamily="18" charset="0"/>
                <a:ea typeface="Times New Roman" panose="02020603050405020304" pitchFamily="18" charset="0"/>
              </a:rPr>
              <a:t>si</a:t>
            </a:r>
            <a:r>
              <a:rPr lang="lt-LT" sz="2900" b="1" dirty="0">
                <a:effectLst/>
                <a:latin typeface="Times New Roman" panose="02020603050405020304" pitchFamily="18" charset="0"/>
                <a:ea typeface="Times New Roman" panose="02020603050405020304" pitchFamily="18" charset="0"/>
              </a:rPr>
              <a:t>) metu taikyti STEAM metodikos elementus, kurie formuotų tvarią mąstyseną, skatintų aktyvų, patirtimi grindžiamą mokymąsi, vaikų kūrybiškumą, lankstų problemų sprendimą ir kritinį mąstymą.</a:t>
            </a:r>
          </a:p>
          <a:p>
            <a:pPr>
              <a:lnSpc>
                <a:spcPct val="100000"/>
              </a:lnSpc>
            </a:pPr>
            <a:endParaRPr lang="lt-LT" b="1" dirty="0">
              <a:latin typeface="Times New Roman" panose="02020603050405020304" pitchFamily="18" charset="0"/>
              <a:ea typeface="Times New Roman" panose="02020603050405020304" pitchFamily="18" charset="0"/>
            </a:endParaRPr>
          </a:p>
          <a:p>
            <a:pPr>
              <a:lnSpc>
                <a:spcPct val="100000"/>
              </a:lnSpc>
            </a:pPr>
            <a:r>
              <a:rPr lang="lt-LT" sz="2000" dirty="0">
                <a:effectLst/>
                <a:latin typeface="Times New Roman" panose="02020603050405020304" pitchFamily="18" charset="0"/>
                <a:ea typeface="Times New Roman" panose="02020603050405020304" pitchFamily="18" charset="0"/>
              </a:rPr>
              <a:t>Mokytoja Rasa Dambrauskienė.</a:t>
            </a:r>
          </a:p>
          <a:p>
            <a:pPr>
              <a:lnSpc>
                <a:spcPct val="100000"/>
              </a:lnSpc>
            </a:pPr>
            <a:endParaRPr lang="lt-LT" sz="2000" dirty="0">
              <a:latin typeface="Times New Roman" panose="02020603050405020304" pitchFamily="18" charset="0"/>
              <a:cs typeface="Times New Roman" panose="02020603050405020304" pitchFamily="18" charset="0"/>
            </a:endParaRPr>
          </a:p>
        </p:txBody>
      </p:sp>
      <p:sp>
        <p:nvSpPr>
          <p:cNvPr id="73" name="Right Triangle 72">
            <a:extLst>
              <a:ext uri="{FF2B5EF4-FFF2-40B4-BE49-F238E27FC236}">
                <a16:creationId xmlns:a16="http://schemas.microsoft.com/office/drawing/2014/main" id="{218D3B53-4071-48E8-9CB1-4566DAFA0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260044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8E0C3230-B4D9-6DB0-E85A-28B380B7D086}"/>
              </a:ext>
            </a:extLst>
          </p:cNvPr>
          <p:cNvPicPr>
            <a:picLocks noChangeAspect="1"/>
          </p:cNvPicPr>
          <p:nvPr/>
        </p:nvPicPr>
        <p:blipFill rotWithShape="1">
          <a:blip r:embed="rId2"/>
          <a:srcRect l="24007" r="24006" b="-2"/>
          <a:stretch/>
        </p:blipFill>
        <p:spPr>
          <a:xfrm>
            <a:off x="6062050" y="-1554"/>
            <a:ext cx="6120571" cy="685799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412854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3500835-103C-4DD2-78E0-2FB2FFD80D17}"/>
              </a:ext>
            </a:extLst>
          </p:cNvPr>
          <p:cNvSpPr>
            <a:spLocks noGrp="1"/>
          </p:cNvSpPr>
          <p:nvPr>
            <p:ph type="title"/>
          </p:nvPr>
        </p:nvSpPr>
        <p:spPr>
          <a:xfrm>
            <a:off x="691078" y="491319"/>
            <a:ext cx="10312571" cy="1378424"/>
          </a:xfrm>
        </p:spPr>
        <p:txBody>
          <a:bodyPr>
            <a:normAutofit/>
          </a:bodyPr>
          <a:lstStyle/>
          <a:p>
            <a:pPr algn="ctr"/>
            <a: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t>SVOGŪNO AUGINIMAS</a:t>
            </a:r>
            <a:b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br>
            <a:b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br>
            <a: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t>Ugdytiniai e</a:t>
            </a:r>
            <a:r>
              <a:rPr lang="lt-LT" sz="2000" b="1" dirty="0">
                <a:solidFill>
                  <a:srgbClr val="555555"/>
                </a:solidFill>
                <a:effectLst/>
                <a:latin typeface="Times New Roman" panose="02020603050405020304" pitchFamily="18" charset="0"/>
                <a:ea typeface="Calibri" panose="020F0502020204030204" pitchFamily="34" charset="0"/>
                <a:cs typeface="Times New Roman" panose="02020603050405020304" pitchFamily="18" charset="0"/>
              </a:rPr>
              <a:t>ksperimentavo sodindami, augindami svogūną, stebėjo kaip </a:t>
            </a:r>
            <a: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t>auga</a:t>
            </a:r>
            <a:r>
              <a:rPr lang="lt-LT" sz="2000" b="1" dirty="0">
                <a:solidFill>
                  <a:srgbClr val="555555"/>
                </a:solidFill>
                <a:effectLst/>
                <a:latin typeface="Times New Roman" panose="02020603050405020304" pitchFamily="18" charset="0"/>
                <a:ea typeface="Calibri" panose="020F0502020204030204" pitchFamily="34" charset="0"/>
                <a:cs typeface="Times New Roman" panose="02020603050405020304" pitchFamily="18" charset="0"/>
              </a:rPr>
              <a:t> šaknys, laiškai.  </a:t>
            </a:r>
            <a:r>
              <a:rPr lang="lt-LT" sz="2000" b="1" dirty="0">
                <a:solidFill>
                  <a:srgbClr val="555555"/>
                </a:solidFill>
                <a:latin typeface="Times New Roman" panose="02020603050405020304" pitchFamily="18" charset="0"/>
                <a:ea typeface="Calibri" panose="020F0502020204030204" pitchFamily="34" charset="0"/>
                <a:cs typeface="Times New Roman" panose="02020603050405020304" pitchFamily="18" charset="0"/>
              </a:rPr>
              <a:t>S</a:t>
            </a:r>
            <a:r>
              <a:rPr lang="lt-LT" sz="2000" b="1" dirty="0">
                <a:solidFill>
                  <a:srgbClr val="555555"/>
                </a:solidFill>
                <a:effectLst/>
                <a:latin typeface="Times New Roman" panose="02020603050405020304" pitchFamily="18" charset="0"/>
                <a:ea typeface="Calibri" panose="020F0502020204030204" pitchFamily="34" charset="0"/>
                <a:cs typeface="Times New Roman" panose="02020603050405020304" pitchFamily="18" charset="0"/>
              </a:rPr>
              <a:t>užinojo, ko jiems reikia, kaip rūpintis, kad jie augtų. Tyrinėjo, lietė, įvardino žemės savybes.</a:t>
            </a:r>
            <a:endParaRPr lang="lt-LT" sz="2000" b="1" dirty="0">
              <a:latin typeface="Times New Roman" panose="02020603050405020304" pitchFamily="18" charset="0"/>
              <a:cs typeface="Times New Roman" panose="02020603050405020304" pitchFamily="18" charset="0"/>
            </a:endParaRPr>
          </a:p>
        </p:txBody>
      </p:sp>
      <p:pic>
        <p:nvPicPr>
          <p:cNvPr id="8" name="Turinio vietos rezervavimo ženklas 7" descr="Paveikslėlis, kuriame yra asmuo, vidaus, kūdikis&#10;&#10;Automatiškai sugeneruotas aprašymas">
            <a:extLst>
              <a:ext uri="{FF2B5EF4-FFF2-40B4-BE49-F238E27FC236}">
                <a16:creationId xmlns:a16="http://schemas.microsoft.com/office/drawing/2014/main" id="{2C0854B7-36B6-4EC3-98C0-D0E00818820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1104270" y="2170528"/>
            <a:ext cx="3788771" cy="4140376"/>
          </a:xfrm>
        </p:spPr>
      </p:pic>
      <p:pic>
        <p:nvPicPr>
          <p:cNvPr id="10" name="Turinio vietos rezervavimo ženklas 9" descr="Paveikslėlis, kuriame yra asmuo, vidaus, berniukas&#10;&#10;Automatiškai sugeneruotas aprašymas">
            <a:extLst>
              <a:ext uri="{FF2B5EF4-FFF2-40B4-BE49-F238E27FC236}">
                <a16:creationId xmlns:a16="http://schemas.microsoft.com/office/drawing/2014/main" id="{2A76BB79-24F8-AEE3-0A77-E8FEE979CB0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920380" y="2051832"/>
            <a:ext cx="3788771" cy="4377766"/>
          </a:xfrm>
        </p:spPr>
      </p:pic>
    </p:spTree>
    <p:extLst>
      <p:ext uri="{BB962C8B-B14F-4D97-AF65-F5344CB8AC3E}">
        <p14:creationId xmlns:p14="http://schemas.microsoft.com/office/powerpoint/2010/main" val="292119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E8DDF0-BD8B-230D-2A1D-58400477E908}"/>
              </a:ext>
            </a:extLst>
          </p:cNvPr>
          <p:cNvSpPr>
            <a:spLocks noGrp="1"/>
          </p:cNvSpPr>
          <p:nvPr>
            <p:ph type="title"/>
          </p:nvPr>
        </p:nvSpPr>
        <p:spPr/>
        <p:txBody>
          <a:bodyPr/>
          <a:lstStyle/>
          <a:p>
            <a:endParaRPr lang="lt-LT"/>
          </a:p>
        </p:txBody>
      </p:sp>
      <p:pic>
        <p:nvPicPr>
          <p:cNvPr id="6" name="Turinio vietos rezervavimo ženklas 5" descr="Paveikslėlis, kuriame yra asmuo, vidaus, berniukas, jaunas&#10;&#10;Automatiškai sugeneruotas aprašymas">
            <a:extLst>
              <a:ext uri="{FF2B5EF4-FFF2-40B4-BE49-F238E27FC236}">
                <a16:creationId xmlns:a16="http://schemas.microsoft.com/office/drawing/2014/main" id="{D842CBA3-4EBB-F705-BCF1-F1F1DE108EE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927822" y="1131514"/>
            <a:ext cx="4896849" cy="4079631"/>
          </a:xfrm>
        </p:spPr>
      </p:pic>
      <p:pic>
        <p:nvPicPr>
          <p:cNvPr id="8" name="Turinio vietos rezervavimo ženklas 7" descr="Paveikslėlis, kuriame yra asmuo&#10;&#10;Automatiškai sugeneruotas aprašymas">
            <a:extLst>
              <a:ext uri="{FF2B5EF4-FFF2-40B4-BE49-F238E27FC236}">
                <a16:creationId xmlns:a16="http://schemas.microsoft.com/office/drawing/2014/main" id="{2E9F9258-2B32-41FA-2F71-8BE760BE7F3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441371" y="1057475"/>
            <a:ext cx="4896847" cy="4227709"/>
          </a:xfrm>
        </p:spPr>
      </p:pic>
    </p:spTree>
    <p:extLst>
      <p:ext uri="{BB962C8B-B14F-4D97-AF65-F5344CB8AC3E}">
        <p14:creationId xmlns:p14="http://schemas.microsoft.com/office/powerpoint/2010/main" val="60128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6153FAF-094B-169B-2BB8-D9673D63693F}"/>
              </a:ext>
            </a:extLst>
          </p:cNvPr>
          <p:cNvSpPr>
            <a:spLocks noGrp="1"/>
          </p:cNvSpPr>
          <p:nvPr>
            <p:ph type="title"/>
          </p:nvPr>
        </p:nvSpPr>
        <p:spPr>
          <a:xfrm>
            <a:off x="691078" y="232012"/>
            <a:ext cx="10312571" cy="1446663"/>
          </a:xfrm>
        </p:spPr>
        <p:txBody>
          <a:bodyPr>
            <a:noAutofit/>
          </a:bodyPr>
          <a:lstStyle/>
          <a:p>
            <a:pPr algn="ctr"/>
            <a:r>
              <a:rPr lang="lt-LT" sz="2000" b="1" dirty="0">
                <a:latin typeface="Times New Roman" panose="02020603050405020304" pitchFamily="18" charset="0"/>
                <a:cs typeface="Times New Roman" panose="02020603050405020304" pitchFamily="18" charset="0"/>
              </a:rPr>
              <a:t>OLIZIUKŲ GAMYBA</a:t>
            </a:r>
            <a:br>
              <a:rPr lang="lt-LT" sz="2000" b="1" dirty="0">
                <a:latin typeface="Times New Roman" panose="02020603050405020304" pitchFamily="18" charset="0"/>
                <a:cs typeface="Times New Roman" panose="02020603050405020304" pitchFamily="18" charset="0"/>
              </a:rPr>
            </a:br>
            <a:br>
              <a:rPr lang="lt-LT" sz="2000" b="1" dirty="0">
                <a:latin typeface="Times New Roman" panose="02020603050405020304" pitchFamily="18" charset="0"/>
                <a:cs typeface="Times New Roman" panose="02020603050405020304" pitchFamily="18" charset="0"/>
              </a:rPr>
            </a:br>
            <a:r>
              <a:rPr lang="lt-LT" sz="2000" b="1" dirty="0">
                <a:effectLst/>
                <a:latin typeface="Times New Roman" panose="02020603050405020304" pitchFamily="18" charset="0"/>
                <a:ea typeface="Calibri" panose="020F0502020204030204" pitchFamily="34" charset="0"/>
                <a:cs typeface="Times New Roman" panose="02020603050405020304" pitchFamily="18" charset="0"/>
              </a:rPr>
              <a:t>Gamtos mokslai padeda daugiau sužinoti apie aplinką ir joje vykstančius procesus. </a:t>
            </a:r>
            <a:r>
              <a:rPr lang="lt-LT" sz="2000" b="1" dirty="0">
                <a:latin typeface="Times New Roman" panose="02020603050405020304" pitchFamily="18" charset="0"/>
                <a:ea typeface="Calibri" panose="020F0502020204030204" pitchFamily="34" charset="0"/>
                <a:cs typeface="Times New Roman" panose="02020603050405020304" pitchFamily="18" charset="0"/>
              </a:rPr>
              <a:t>Ugdytiniai </a:t>
            </a:r>
            <a:r>
              <a:rPr lang="lt-LT"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lavino pagrindinius pojūčius: regėjimą, lytėjimą, klausą, uoslę.</a:t>
            </a:r>
            <a:br>
              <a:rPr lang="lt-LT" sz="20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lt-LT" sz="2000" b="1" dirty="0">
              <a:latin typeface="Times New Roman" panose="02020603050405020304" pitchFamily="18" charset="0"/>
              <a:cs typeface="Times New Roman" panose="02020603050405020304" pitchFamily="18" charset="0"/>
            </a:endParaRPr>
          </a:p>
        </p:txBody>
      </p:sp>
      <p:pic>
        <p:nvPicPr>
          <p:cNvPr id="6" name="Turinio vietos rezervavimo ženklas 5" descr="Paveikslėlis, kuriame yra asmuo, vidaus&#10;&#10;Automatiškai sugeneruotas aprašymas">
            <a:extLst>
              <a:ext uri="{FF2B5EF4-FFF2-40B4-BE49-F238E27FC236}">
                <a16:creationId xmlns:a16="http://schemas.microsoft.com/office/drawing/2014/main" id="{4835698E-271A-0AA0-D7DE-85B11400442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1244599" y="2261788"/>
            <a:ext cx="3788772" cy="3957850"/>
          </a:xfrm>
        </p:spPr>
      </p:pic>
      <p:pic>
        <p:nvPicPr>
          <p:cNvPr id="8" name="Turinio vietos rezervavimo ženklas 7" descr="Paveikslėlis, kuriame yra vidaus, asmuo&#10;&#10;Automatiškai sugeneruotas aprašymas">
            <a:extLst>
              <a:ext uri="{FF2B5EF4-FFF2-40B4-BE49-F238E27FC236}">
                <a16:creationId xmlns:a16="http://schemas.microsoft.com/office/drawing/2014/main" id="{E0F07B53-7DCD-5308-C270-38AE9C48530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7144483" y="2275936"/>
            <a:ext cx="3788771" cy="3929556"/>
          </a:xfrm>
        </p:spPr>
      </p:pic>
    </p:spTree>
    <p:extLst>
      <p:ext uri="{BB962C8B-B14F-4D97-AF65-F5344CB8AC3E}">
        <p14:creationId xmlns:p14="http://schemas.microsoft.com/office/powerpoint/2010/main" val="368219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96AE171-EBE0-18F0-255B-566B6F71AD30}"/>
              </a:ext>
            </a:extLst>
          </p:cNvPr>
          <p:cNvSpPr>
            <a:spLocks noGrp="1"/>
          </p:cNvSpPr>
          <p:nvPr>
            <p:ph type="title"/>
          </p:nvPr>
        </p:nvSpPr>
        <p:spPr/>
        <p:txBody>
          <a:bodyPr/>
          <a:lstStyle/>
          <a:p>
            <a:endParaRPr lang="lt-LT"/>
          </a:p>
        </p:txBody>
      </p:sp>
      <p:pic>
        <p:nvPicPr>
          <p:cNvPr id="6" name="Turinio vietos rezervavimo ženklas 5" descr="Paveikslėlis, kuriame yra asmuo, vidaus&#10;&#10;Automatiškai sugeneruotas aprašymas">
            <a:extLst>
              <a:ext uri="{FF2B5EF4-FFF2-40B4-BE49-F238E27FC236}">
                <a16:creationId xmlns:a16="http://schemas.microsoft.com/office/drawing/2014/main" id="{D54228C1-BF35-90FA-335E-F254EF80FD5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909635" y="1179469"/>
            <a:ext cx="4718999" cy="4161570"/>
          </a:xfrm>
        </p:spPr>
      </p:pic>
      <p:pic>
        <p:nvPicPr>
          <p:cNvPr id="8" name="Turinio vietos rezervavimo ženklas 7" descr="Paveikslėlis, kuriame yra asmuo, vidaus&#10;&#10;Automatiškai sugeneruotas aprašymas">
            <a:extLst>
              <a:ext uri="{FF2B5EF4-FFF2-40B4-BE49-F238E27FC236}">
                <a16:creationId xmlns:a16="http://schemas.microsoft.com/office/drawing/2014/main" id="{E5EB0828-9F05-9E9A-8791-D6239B7B20C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204471" y="1015198"/>
            <a:ext cx="4718997" cy="4490114"/>
          </a:xfrm>
        </p:spPr>
      </p:pic>
    </p:spTree>
    <p:extLst>
      <p:ext uri="{BB962C8B-B14F-4D97-AF65-F5344CB8AC3E}">
        <p14:creationId xmlns:p14="http://schemas.microsoft.com/office/powerpoint/2010/main" val="398186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DF04855-C5AA-0067-2637-48B5093E503C}"/>
              </a:ext>
            </a:extLst>
          </p:cNvPr>
          <p:cNvSpPr>
            <a:spLocks noGrp="1"/>
          </p:cNvSpPr>
          <p:nvPr>
            <p:ph type="title"/>
          </p:nvPr>
        </p:nvSpPr>
        <p:spPr>
          <a:xfrm>
            <a:off x="691079" y="272955"/>
            <a:ext cx="10312570" cy="1351129"/>
          </a:xfrm>
        </p:spPr>
        <p:txBody>
          <a:bodyPr>
            <a:noAutofit/>
          </a:bodyPr>
          <a:lstStyle/>
          <a:p>
            <a:pPr algn="ctr"/>
            <a:r>
              <a:rPr lang="lt-LT" sz="2000" b="1" dirty="0">
                <a:latin typeface="Times New Roman" panose="02020603050405020304" pitchFamily="18" charset="0"/>
                <a:cs typeface="Times New Roman" panose="02020603050405020304" pitchFamily="18" charset="0"/>
              </a:rPr>
              <a:t>Ramunėlių sėjimas grupės darže. </a:t>
            </a:r>
            <a:br>
              <a:rPr lang="lt-LT" sz="2000" b="1" dirty="0">
                <a:latin typeface="Times New Roman" panose="02020603050405020304" pitchFamily="18" charset="0"/>
                <a:cs typeface="Times New Roman" panose="02020603050405020304" pitchFamily="18" charset="0"/>
              </a:rPr>
            </a:br>
            <a:br>
              <a:rPr lang="lt-LT" sz="2000" b="1" dirty="0">
                <a:latin typeface="Times New Roman" panose="02020603050405020304" pitchFamily="18" charset="0"/>
                <a:cs typeface="Times New Roman" panose="02020603050405020304" pitchFamily="18" charset="0"/>
              </a:rPr>
            </a:br>
            <a:r>
              <a:rPr lang="lt-LT" sz="2000" b="1" dirty="0">
                <a:latin typeface="Times New Roman" panose="02020603050405020304" pitchFamily="18" charset="0"/>
                <a:cs typeface="Times New Roman" panose="02020603050405020304" pitchFamily="18" charset="0"/>
              </a:rPr>
              <a:t>Ugdytiniai susipažino su darbo įrankiais, juos naudojo veikloje. Tyrinėjo sėklas, jas sėjo į žemę.                                                      </a:t>
            </a:r>
          </a:p>
        </p:txBody>
      </p:sp>
      <p:pic>
        <p:nvPicPr>
          <p:cNvPr id="6" name="Turinio vietos rezervavimo ženklas 5" descr="Paveikslėlis, kuriame yra lauko, asmuo&#10;&#10;Automatiškai sugeneruotas aprašymas">
            <a:extLst>
              <a:ext uri="{FF2B5EF4-FFF2-40B4-BE49-F238E27FC236}">
                <a16:creationId xmlns:a16="http://schemas.microsoft.com/office/drawing/2014/main" id="{2CE9AFD4-6726-9493-790D-9B194BC91CD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1142265" y="2123473"/>
            <a:ext cx="4057351" cy="3965898"/>
          </a:xfrm>
        </p:spPr>
      </p:pic>
      <p:pic>
        <p:nvPicPr>
          <p:cNvPr id="8" name="Turinio vietos rezervavimo ženklas 7" descr="Paveikslėlis, kuriame yra asmuo&#10;&#10;Automatiškai sugeneruotas aprašymas">
            <a:extLst>
              <a:ext uri="{FF2B5EF4-FFF2-40B4-BE49-F238E27FC236}">
                <a16:creationId xmlns:a16="http://schemas.microsoft.com/office/drawing/2014/main" id="{52142C75-C7BA-0B63-F25F-546119DD46E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7094037" y="2225484"/>
            <a:ext cx="4057351" cy="3761871"/>
          </a:xfrm>
        </p:spPr>
      </p:pic>
    </p:spTree>
    <p:extLst>
      <p:ext uri="{BB962C8B-B14F-4D97-AF65-F5344CB8AC3E}">
        <p14:creationId xmlns:p14="http://schemas.microsoft.com/office/powerpoint/2010/main" val="97622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F02D09E-86DB-0CEB-A334-684998F6D3F4}"/>
              </a:ext>
            </a:extLst>
          </p:cNvPr>
          <p:cNvSpPr>
            <a:spLocks noGrp="1"/>
          </p:cNvSpPr>
          <p:nvPr>
            <p:ph type="title"/>
          </p:nvPr>
        </p:nvSpPr>
        <p:spPr/>
        <p:txBody>
          <a:bodyPr/>
          <a:lstStyle/>
          <a:p>
            <a:endParaRPr lang="lt-LT"/>
          </a:p>
        </p:txBody>
      </p:sp>
      <p:pic>
        <p:nvPicPr>
          <p:cNvPr id="6" name="Turinio vietos rezervavimo ženklas 5" descr="Paveikslėlis, kuriame yra asmuo&#10;&#10;Automatiškai sugeneruotas aprašymas">
            <a:extLst>
              <a:ext uri="{FF2B5EF4-FFF2-40B4-BE49-F238E27FC236}">
                <a16:creationId xmlns:a16="http://schemas.microsoft.com/office/drawing/2014/main" id="{A1DCBDAC-709F-241C-17B2-9F24B0EB016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779270" y="1281113"/>
            <a:ext cx="4896848" cy="3780430"/>
          </a:xfrm>
        </p:spPr>
      </p:pic>
      <p:pic>
        <p:nvPicPr>
          <p:cNvPr id="8" name="Turinio vietos rezervavimo ženklas 7" descr="Paveikslėlis, kuriame yra asmuo&#10;&#10;Automatiškai sugeneruotas aprašymas">
            <a:extLst>
              <a:ext uri="{FF2B5EF4-FFF2-40B4-BE49-F238E27FC236}">
                <a16:creationId xmlns:a16="http://schemas.microsoft.com/office/drawing/2014/main" id="{E15454A1-5149-8707-97F0-D049B7A0966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6599726" y="1197273"/>
            <a:ext cx="4896847" cy="3948114"/>
          </a:xfrm>
        </p:spPr>
      </p:pic>
    </p:spTree>
    <p:extLst>
      <p:ext uri="{BB962C8B-B14F-4D97-AF65-F5344CB8AC3E}">
        <p14:creationId xmlns:p14="http://schemas.microsoft.com/office/powerpoint/2010/main" val="189116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32" name="Straight Connector 1031">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1" name="Straight Connector 1040">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64" name="Right Triangle 1063">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66" name="Rectangle 1065">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68" name="Group 1067">
            <a:extLst>
              <a:ext uri="{FF2B5EF4-FFF2-40B4-BE49-F238E27FC236}">
                <a16:creationId xmlns:a16="http://schemas.microsoft.com/office/drawing/2014/main" id="{A0064D7E-06DA-49C2-98D1-4C063EBE9E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69" name="Straight Connector 1068">
              <a:extLst>
                <a:ext uri="{FF2B5EF4-FFF2-40B4-BE49-F238E27FC236}">
                  <a16:creationId xmlns:a16="http://schemas.microsoft.com/office/drawing/2014/main" id="{5D1B7231-4CA0-4EF0-A0F6-BBC5D2289C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a16="http://schemas.microsoft.com/office/drawing/2014/main" id="{6F16C7D2-2C2B-45A2-B877-AD7F29D21D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a16="http://schemas.microsoft.com/office/drawing/2014/main" id="{73E4B7AF-75AF-445E-9C56-25B6004E36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a16="http://schemas.microsoft.com/office/drawing/2014/main" id="{4F9A02B0-84CC-4983-8CA2-DA39E73F2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a16="http://schemas.microsoft.com/office/drawing/2014/main" id="{0AB12A9E-E8F5-4BB6-9FAC-B7528DB78E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a16="http://schemas.microsoft.com/office/drawing/2014/main" id="{C4E08A66-700A-4A93-8C53-51D5607B8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a16="http://schemas.microsoft.com/office/drawing/2014/main" id="{79E4E565-75A8-4E72-8D5F-0B62E6B49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a16="http://schemas.microsoft.com/office/drawing/2014/main" id="{8F1FD7EC-834D-4087-9B69-7793E1A5B4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a16="http://schemas.microsoft.com/office/drawing/2014/main" id="{AE4853CF-E211-4741-8BB6-936918F201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a16="http://schemas.microsoft.com/office/drawing/2014/main" id="{508328EE-5DD9-49DB-AD4B-4F0A76A052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a16="http://schemas.microsoft.com/office/drawing/2014/main" id="{7404B81F-9DCC-4C62-8962-2B6C36255C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a16="http://schemas.microsoft.com/office/drawing/2014/main" id="{F41ED921-643C-4B5B-86E6-99E818479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a16="http://schemas.microsoft.com/office/drawing/2014/main" id="{DAD09725-F1B5-4342-A3A6-25BDC7261C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a16="http://schemas.microsoft.com/office/drawing/2014/main" id="{8C5251DB-B92C-4E4E-9BAE-B3EB8A9A31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a16="http://schemas.microsoft.com/office/drawing/2014/main" id="{82389C50-96FA-4F8E-A890-EE49673799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a16="http://schemas.microsoft.com/office/drawing/2014/main" id="{6497D116-7C85-4317-8284-E647BAFC35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a16="http://schemas.microsoft.com/office/drawing/2014/main" id="{0D6ED932-F3DD-4BB6-8FC3-6E205965D9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a16="http://schemas.microsoft.com/office/drawing/2014/main" id="{D850A286-F068-43D3-8DEA-272E28F30A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a16="http://schemas.microsoft.com/office/drawing/2014/main" id="{3F3A2DA1-C0E2-44DE-AAA4-D2F262CB3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a16="http://schemas.microsoft.com/office/drawing/2014/main" id="{BD8CC984-8A5C-4205-9CE0-218DA79F12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a16="http://schemas.microsoft.com/office/drawing/2014/main" id="{E12901BA-B376-4054-8C31-BE75DF480E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A72BA8E1-2C05-43A7-AABF-8D614E07D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a16="http://schemas.microsoft.com/office/drawing/2014/main" id="{03D58E52-4C85-48FF-ADA3-F8F66B9957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a16="http://schemas.microsoft.com/office/drawing/2014/main" id="{4C61787A-32B8-440E-B1A5-1CAEC9D113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a16="http://schemas.microsoft.com/office/drawing/2014/main" id="{49D651FB-65B3-4DBD-9428-084075111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a16="http://schemas.microsoft.com/office/drawing/2014/main" id="{134A6116-8F7B-4C9A-9B9D-EF25C8BFA1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a16="http://schemas.microsoft.com/office/drawing/2014/main" id="{F4CC776F-EA3D-4898-9730-88C6605FDB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D81A3030-F8B6-4D5E-8A8F-7CE0C81E9D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49129F1-E775-4904-9569-F08FA175DF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8C93E5BB-B3BE-4416-A1B2-5A2CDA8B02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B3FD179A-45E8-4D8F-8F75-6E4A266F84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35CD79B1-FBC4-A515-2A61-7C9CA6606BE3}"/>
              </a:ext>
            </a:extLst>
          </p:cNvPr>
          <p:cNvSpPr>
            <a:spLocks noGrp="1"/>
          </p:cNvSpPr>
          <p:nvPr>
            <p:ph type="title"/>
          </p:nvPr>
        </p:nvSpPr>
        <p:spPr>
          <a:xfrm>
            <a:off x="949323" y="2343235"/>
            <a:ext cx="4638339" cy="3819344"/>
          </a:xfrm>
        </p:spPr>
        <p:txBody>
          <a:bodyPr vert="horz" lIns="91440" tIns="45720" rIns="91440" bIns="45720" rtlCol="0" anchor="ctr">
            <a:noAutofit/>
          </a:bodyPr>
          <a:lstStyle/>
          <a:p>
            <a:pPr>
              <a:lnSpc>
                <a:spcPct val="90000"/>
              </a:lnSpc>
            </a:pPr>
            <a:r>
              <a:rPr lang="lt-LT" sz="2000" dirty="0">
                <a:effectLst/>
                <a:latin typeface="Times New Roman" panose="02020603050405020304" pitchFamily="18" charset="0"/>
                <a:cs typeface="Times New Roman" panose="02020603050405020304" pitchFamily="18" charset="0"/>
              </a:rPr>
              <a:t>                  </a:t>
            </a:r>
            <a:r>
              <a:rPr lang="lt-LT" sz="2000" b="1" dirty="0">
                <a:effectLst/>
                <a:latin typeface="Times New Roman" panose="02020603050405020304" pitchFamily="18" charset="0"/>
                <a:cs typeface="Times New Roman" panose="02020603050405020304" pitchFamily="18" charset="0"/>
              </a:rPr>
              <a:t>REFLEKSIJA:</a:t>
            </a:r>
            <a:br>
              <a:rPr lang="lt-LT" sz="2000" dirty="0">
                <a:effectLst/>
                <a:latin typeface="Times New Roman" panose="02020603050405020304" pitchFamily="18" charset="0"/>
                <a:cs typeface="Times New Roman" panose="02020603050405020304" pitchFamily="18" charset="0"/>
              </a:rPr>
            </a:br>
            <a:r>
              <a:rPr lang="en-US" sz="2000" dirty="0" err="1">
                <a:effectLst/>
                <a:latin typeface="Times New Roman" panose="02020603050405020304" pitchFamily="18" charset="0"/>
                <a:cs typeface="Times New Roman" panose="02020603050405020304" pitchFamily="18" charset="0"/>
              </a:rPr>
              <a:t>Tobulėjo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vaikų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gamtos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pažinimo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sritis</a:t>
            </a:r>
            <a:r>
              <a:rPr lang="en-US" sz="2000" dirty="0">
                <a:effectLst/>
                <a:latin typeface="Times New Roman" panose="02020603050405020304" pitchFamily="18" charset="0"/>
                <a:cs typeface="Times New Roman" panose="02020603050405020304" pitchFamily="18" charset="0"/>
              </a:rPr>
              <a:t> – </a:t>
            </a:r>
            <a:r>
              <a:rPr lang="en-US" sz="2000" dirty="0" err="1">
                <a:effectLst/>
                <a:latin typeface="Times New Roman" panose="02020603050405020304" pitchFamily="18" charset="0"/>
                <a:cs typeface="Times New Roman" panose="02020603050405020304" pitchFamily="18" charset="0"/>
              </a:rPr>
              <a:t>mažieji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buvo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skatinami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mąstyti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samprotauti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spręsti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iškilusias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problemas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Veikdami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gamtoje</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jie</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mokėsi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suprasti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supančią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aplinką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kalba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vaizdais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simboliais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ir</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kitomis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kūrybinėmis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priemonėmis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Vaikai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patenkino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savo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smalsumą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aktyviai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tyrinėdami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žemė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medžio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drožles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sėklas</a:t>
            </a:r>
            <a:r>
              <a:rPr lang="en-US" sz="2000" dirty="0">
                <a:effectLst/>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t>
            </a:r>
            <a:r>
              <a:rPr lang="en-US" sz="2000" dirty="0" err="1">
                <a:effectLst/>
                <a:latin typeface="Times New Roman" panose="02020603050405020304" pitchFamily="18" charset="0"/>
                <a:cs typeface="Times New Roman" panose="02020603050405020304" pitchFamily="18" charset="0"/>
              </a:rPr>
              <a:t>astebėdami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naujus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objektus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stengėsi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suvokti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kaip</a:t>
            </a:r>
            <a:r>
              <a:rPr lang="en-US" sz="2000" dirty="0">
                <a:effectLst/>
                <a:latin typeface="Times New Roman" panose="02020603050405020304" pitchFamily="18" charset="0"/>
                <a:cs typeface="Times New Roman" panose="02020603050405020304" pitchFamily="18" charset="0"/>
              </a:rPr>
              <a:t> kas </a:t>
            </a:r>
            <a:r>
              <a:rPr lang="en-US" sz="2000" dirty="0" err="1">
                <a:effectLst/>
                <a:latin typeface="Times New Roman" panose="02020603050405020304" pitchFamily="18" charset="0"/>
                <a:cs typeface="Times New Roman" panose="02020603050405020304" pitchFamily="18" charset="0"/>
              </a:rPr>
              <a:t>veikia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kokių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dalių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susideda</a:t>
            </a:r>
            <a:r>
              <a:rPr lang="en-US" sz="2000" dirty="0">
                <a:effectLst/>
                <a:latin typeface="Times New Roman" panose="02020603050405020304" pitchFamily="18" charset="0"/>
                <a:cs typeface="Times New Roman" panose="02020603050405020304" pitchFamily="18" charset="0"/>
              </a:rPr>
              <a:t>.</a:t>
            </a:r>
            <a:br>
              <a:rPr lang="en-US" sz="2000" dirty="0">
                <a:effectLst/>
                <a:latin typeface="Times New Roman" panose="02020603050405020304" pitchFamily="18" charset="0"/>
                <a:cs typeface="Times New Roman" panose="02020603050405020304" pitchFamily="18" charset="0"/>
              </a:rPr>
            </a:br>
            <a:r>
              <a:rPr lang="en-US" sz="2000" dirty="0" err="1">
                <a:effectLst/>
                <a:latin typeface="Times New Roman" panose="02020603050405020304" pitchFamily="18" charset="0"/>
                <a:cs typeface="Times New Roman" panose="02020603050405020304" pitchFamily="18" charset="0"/>
              </a:rPr>
              <a:t>Vaikai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kūrė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teorijas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kad</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paaiškintų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jie</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mato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ir</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rinko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duomenis</a:t>
            </a:r>
            <a:r>
              <a:rPr lang="en-US" sz="2000" dirty="0">
                <a:effectLst/>
                <a:latin typeface="Times New Roman" panose="02020603050405020304" pitchFamily="18" charset="0"/>
                <a:cs typeface="Times New Roman" panose="02020603050405020304" pitchFamily="18" charset="0"/>
              </a:rPr>
              <a:t>, jog </a:t>
            </a:r>
            <a:r>
              <a:rPr lang="en-US" sz="2000" dirty="0" err="1">
                <a:effectLst/>
                <a:latin typeface="Times New Roman" panose="02020603050405020304" pitchFamily="18" charset="0"/>
                <a:cs typeface="Times New Roman" panose="02020603050405020304" pitchFamily="18" charset="0"/>
              </a:rPr>
              <a:t>išbandytų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šias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teorijas</a:t>
            </a:r>
            <a:r>
              <a:rPr lang="en-US" sz="2000" dirty="0">
                <a:effectLst/>
                <a:latin typeface="Times New Roman" panose="02020603050405020304" pitchFamily="18" charset="0"/>
                <a:cs typeface="Times New Roman" panose="02020603050405020304" pitchFamily="18" charset="0"/>
              </a:rPr>
              <a:t>. Jie </a:t>
            </a:r>
            <a:r>
              <a:rPr lang="en-US" sz="2000" dirty="0" err="1">
                <a:effectLst/>
                <a:latin typeface="Times New Roman" panose="02020603050405020304" pitchFamily="18" charset="0"/>
                <a:cs typeface="Times New Roman" panose="02020603050405020304" pitchFamily="18" charset="0"/>
              </a:rPr>
              <a:t>kelė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hipotezes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paremtas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savo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pastebėjimais</a:t>
            </a:r>
            <a:r>
              <a:rPr lang="en-US" sz="2000" dirty="0">
                <a:effectLst/>
                <a:latin typeface="Times New Roman" panose="02020603050405020304" pitchFamily="18" charset="0"/>
                <a:cs typeface="Times New Roman" panose="02020603050405020304" pitchFamily="18" charset="0"/>
              </a:rPr>
              <a:t>, o </a:t>
            </a:r>
            <a:r>
              <a:rPr lang="en-US" sz="2000" dirty="0" err="1">
                <a:effectLst/>
                <a:latin typeface="Times New Roman" panose="02020603050405020304" pitchFamily="18" charset="0"/>
                <a:cs typeface="Times New Roman" panose="02020603050405020304" pitchFamily="18" charset="0"/>
              </a:rPr>
              <a:t>tada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bandymo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būdu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tikrino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šias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hipotezes</a:t>
            </a:r>
            <a:r>
              <a:rPr lang="en-US" sz="2000" dirty="0">
                <a:effectLst/>
                <a:latin typeface="Times New Roman" panose="02020603050405020304" pitchFamily="18" charset="0"/>
                <a:cs typeface="Times New Roman" panose="02020603050405020304" pitchFamily="18" charset="0"/>
              </a:rPr>
              <a:t>. Kaip </a:t>
            </a:r>
            <a:r>
              <a:rPr lang="en-US" sz="2000" dirty="0" err="1">
                <a:effectLst/>
                <a:latin typeface="Times New Roman" panose="02020603050405020304" pitchFamily="18" charset="0"/>
                <a:cs typeface="Times New Roman" panose="02020603050405020304" pitchFamily="18" charset="0"/>
              </a:rPr>
              <a:t>ir</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tikri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mokslininkai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vaikai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stebėjo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daro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kiti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mokėsi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jų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bandė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kartoti</a:t>
            </a:r>
            <a:r>
              <a:rPr lang="en-US" sz="2000" dirty="0">
                <a:effectLst/>
                <a:latin typeface="Times New Roman" panose="02020603050405020304" pitchFamily="18" charset="0"/>
                <a:cs typeface="Times New Roman" panose="02020603050405020304" pitchFamily="18" charset="0"/>
              </a:rPr>
              <a:t> tai, </a:t>
            </a:r>
            <a:r>
              <a:rPr lang="en-US" sz="2000" dirty="0" err="1">
                <a:effectLst/>
                <a:latin typeface="Times New Roman" panose="02020603050405020304" pitchFamily="18" charset="0"/>
                <a:cs typeface="Times New Roman" panose="02020603050405020304" pitchFamily="18" charset="0"/>
              </a:rPr>
              <a:t>ką</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matė</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užduodami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klausimus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stebėdami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ir</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aptardami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rezultatus</a:t>
            </a:r>
            <a:r>
              <a:rPr lang="en-US" sz="2000" dirty="0">
                <a:effectLst/>
                <a:latin typeface="Times New Roman" panose="02020603050405020304" pitchFamily="18" charset="0"/>
                <a:cs typeface="Times New Roman" panose="02020603050405020304" pitchFamily="18" charset="0"/>
              </a:rPr>
              <a:t>.</a:t>
            </a:r>
            <a:br>
              <a:rPr lang="en-US" sz="2000" dirty="0">
                <a:effectLst/>
                <a:latin typeface="Times New Roman" panose="02020603050405020304" pitchFamily="18" charset="0"/>
                <a:cs typeface="Times New Roman" panose="02020603050405020304" pitchFamily="18" charset="0"/>
              </a:rPr>
            </a:br>
            <a:br>
              <a:rPr lang="en-US" sz="2000" b="1" dirty="0">
                <a:effectLst/>
                <a:latin typeface="Times New Roman" panose="02020603050405020304" pitchFamily="18" charset="0"/>
                <a:cs typeface="Times New Roman" panose="02020603050405020304" pitchFamily="18" charset="0"/>
              </a:rPr>
            </a:br>
            <a:br>
              <a:rPr lang="en-US" sz="2000" b="1" dirty="0">
                <a:effectLst/>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1101" name="Right Triangle 1100">
            <a:extLst>
              <a:ext uri="{FF2B5EF4-FFF2-40B4-BE49-F238E27FC236}">
                <a16:creationId xmlns:a16="http://schemas.microsoft.com/office/drawing/2014/main" id="{729E7B49-E1D9-4EAE-8B30-D958A9580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3144853"/>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3" name="Freeform: Shape 1102">
            <a:extLst>
              <a:ext uri="{FF2B5EF4-FFF2-40B4-BE49-F238E27FC236}">
                <a16:creationId xmlns:a16="http://schemas.microsoft.com/office/drawing/2014/main" id="{D2BA0570-7BB5-4FB7-B41A-048CE0327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316" y="-3109"/>
            <a:ext cx="6098262" cy="6861109"/>
          </a:xfrm>
          <a:custGeom>
            <a:avLst/>
            <a:gdLst>
              <a:gd name="connsiteX0" fmla="*/ 2247706 w 6098262"/>
              <a:gd name="connsiteY0" fmla="*/ 0 h 6861109"/>
              <a:gd name="connsiteX1" fmla="*/ 6098262 w 6098262"/>
              <a:gd name="connsiteY1" fmla="*/ 0 h 6861109"/>
              <a:gd name="connsiteX2" fmla="*/ 6098262 w 6098262"/>
              <a:gd name="connsiteY2" fmla="*/ 6861109 h 6861109"/>
              <a:gd name="connsiteX3" fmla="*/ 2247706 w 6098262"/>
              <a:gd name="connsiteY3" fmla="*/ 6861109 h 6861109"/>
              <a:gd name="connsiteX4" fmla="*/ 2247706 w 6098262"/>
              <a:gd name="connsiteY4" fmla="*/ 6857999 h 6861109"/>
              <a:gd name="connsiteX5" fmla="*/ 274850 w 6098262"/>
              <a:gd name="connsiteY5" fmla="*/ 6857999 h 6861109"/>
              <a:gd name="connsiteX6" fmla="*/ 954409 w 6098262"/>
              <a:gd name="connsiteY6" fmla="*/ 1 h 6861109"/>
              <a:gd name="connsiteX7" fmla="*/ 2247706 w 6098262"/>
              <a:gd name="connsiteY7" fmla="*/ 1 h 6861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8262" h="6861109">
                <a:moveTo>
                  <a:pt x="2247706" y="0"/>
                </a:moveTo>
                <a:lnTo>
                  <a:pt x="6098262" y="0"/>
                </a:lnTo>
                <a:lnTo>
                  <a:pt x="6098262" y="6861109"/>
                </a:lnTo>
                <a:lnTo>
                  <a:pt x="2247706" y="6861109"/>
                </a:lnTo>
                <a:lnTo>
                  <a:pt x="2247706" y="6857999"/>
                </a:lnTo>
                <a:lnTo>
                  <a:pt x="274850" y="6857999"/>
                </a:lnTo>
                <a:cubicBezTo>
                  <a:pt x="-619306" y="3429000"/>
                  <a:pt x="954409" y="3429000"/>
                  <a:pt x="954409" y="1"/>
                </a:cubicBezTo>
                <a:lnTo>
                  <a:pt x="2247706" y="1"/>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Gitos Emociukai - Home | Facebook">
            <a:extLst>
              <a:ext uri="{FF2B5EF4-FFF2-40B4-BE49-F238E27FC236}">
                <a16:creationId xmlns:a16="http://schemas.microsoft.com/office/drawing/2014/main" id="{4B5D5C69-2AAC-ACD3-94BA-E6BE539ECB26}"/>
              </a:ext>
            </a:extLst>
          </p:cNvPr>
          <p:cNvPicPr>
            <a:picLocks noGrp="1" noChangeAspect="1" noChangeArrowheads="1"/>
          </p:cNvPicPr>
          <p:nvPr>
            <p:ph sz="half" idx="2"/>
          </p:nvPr>
        </p:nvPicPr>
        <p:blipFill rotWithShape="1">
          <a:blip r:embed="rId2">
            <a:alphaModFix amt="80000"/>
            <a:extLst>
              <a:ext uri="{28A0092B-C50C-407E-A947-70E740481C1C}">
                <a14:useLocalDpi xmlns:a14="http://schemas.microsoft.com/office/drawing/2010/main" val="0"/>
              </a:ext>
            </a:extLst>
          </a:blip>
          <a:srcRect l="6488" r="5025"/>
          <a:stretch/>
        </p:blipFill>
        <p:spPr bwMode="auto">
          <a:xfrm>
            <a:off x="6126963" y="-4663"/>
            <a:ext cx="6098262" cy="6861108"/>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a:noFill/>
          <a:extLst>
            <a:ext uri="{909E8E84-426E-40DD-AFC4-6F175D3DCCD1}">
              <a14:hiddenFill xmlns:a14="http://schemas.microsoft.com/office/drawing/2010/main">
                <a:solidFill>
                  <a:srgbClr val="FFFFFF"/>
                </a:solidFill>
              </a14:hiddenFill>
            </a:ext>
          </a:extLst>
        </p:spPr>
      </p:pic>
      <p:sp>
        <p:nvSpPr>
          <p:cNvPr id="3" name="Turinio vietos rezervavimo ženklas 2">
            <a:extLst>
              <a:ext uri="{FF2B5EF4-FFF2-40B4-BE49-F238E27FC236}">
                <a16:creationId xmlns:a16="http://schemas.microsoft.com/office/drawing/2014/main" id="{9E19692A-F939-9A58-91C4-4EB9678DDB93}"/>
              </a:ext>
            </a:extLst>
          </p:cNvPr>
          <p:cNvSpPr>
            <a:spLocks noGrp="1"/>
          </p:cNvSpPr>
          <p:nvPr>
            <p:ph sz="half" idx="1"/>
          </p:nvPr>
        </p:nvSpPr>
        <p:spPr>
          <a:xfrm>
            <a:off x="6781541" y="3674327"/>
            <a:ext cx="4933082" cy="2415793"/>
          </a:xfrm>
        </p:spPr>
        <p:txBody>
          <a:bodyPr vert="horz" lIns="91440" tIns="45720" rIns="91440" bIns="45720" rtlCol="0" anchor="b">
            <a:normAutofit/>
          </a:bodyPr>
          <a:lstStyle/>
          <a:p>
            <a:pPr marL="0" indent="0" algn="r">
              <a:buNone/>
            </a:pPr>
            <a:r>
              <a:rPr lang="en-US" sz="4000" dirty="0">
                <a:solidFill>
                  <a:srgbClr val="FFFFFF"/>
                </a:solidFill>
                <a:latin typeface="Times New Roman" panose="02020603050405020304" pitchFamily="18" charset="0"/>
                <a:cs typeface="Times New Roman" panose="02020603050405020304" pitchFamily="18" charset="0"/>
              </a:rPr>
              <a:t>AČIŪ UŽ DĖMESĮ !!!</a:t>
            </a:r>
          </a:p>
        </p:txBody>
      </p:sp>
    </p:spTree>
    <p:extLst>
      <p:ext uri="{BB962C8B-B14F-4D97-AF65-F5344CB8AC3E}">
        <p14:creationId xmlns:p14="http://schemas.microsoft.com/office/powerpoint/2010/main" val="4252311689"/>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93</TotalTime>
  <Words>311</Words>
  <Application>Microsoft Office PowerPoint</Application>
  <PresentationFormat>Plačiaekranė</PresentationFormat>
  <Paragraphs>9</Paragraphs>
  <Slides>8</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8</vt:i4>
      </vt:variant>
    </vt:vector>
  </HeadingPairs>
  <TitlesOfParts>
    <vt:vector size="13" baseType="lpstr">
      <vt:lpstr>Arial</vt:lpstr>
      <vt:lpstr>Grandview</vt:lpstr>
      <vt:lpstr>Times New Roman</vt:lpstr>
      <vt:lpstr>Wingdings</vt:lpstr>
      <vt:lpstr>CosineVTI</vt:lpstr>
      <vt:lpstr>KAUNO MIESTO LOPŠELIS-DARŽELIS „PUŠAITĖ“  „Paukštelių“ gr. STEAM veikla  „Gamtos tyrinėtojai“</vt:lpstr>
      <vt:lpstr>SVOGŪNO AUGINIMAS  Ugdytiniai eksperimentavo sodindami, augindami svogūną, stebėjo kaip auga šaknys, laiškai.  Sužinojo, ko jiems reikia, kaip rūpintis, kad jie augtų. Tyrinėjo, lietė, įvardino žemės savybes.</vt:lpstr>
      <vt:lpstr>„PowerPoint“ pateiktis</vt:lpstr>
      <vt:lpstr>OLIZIUKŲ GAMYBA  Gamtos mokslai padeda daugiau sužinoti apie aplinką ir joje vykstančius procesus. Ugdytiniai lavino pagrindinius pojūčius: regėjimą, lytėjimą, klausą, uoslę. </vt:lpstr>
      <vt:lpstr>„PowerPoint“ pateiktis</vt:lpstr>
      <vt:lpstr>Ramunėlių sėjimas grupės darže.   Ugdytiniai susipažino su darbo įrankiais, juos naudojo veikloje. Tyrinėjo sėklas, jas sėjo į žemę.                                                      </vt:lpstr>
      <vt:lpstr>„PowerPoint“ pateiktis</vt:lpstr>
      <vt:lpstr>                  REFLEKSIJA: Tobulėjo vaikų gamtos pažinimo sritis – mažieji buvo skatinami mąstyti, samprotauti, spręsti iškilusias problemas. Veikdami gamtoje, jie mokėsi suprasti supančią aplinką kalba, vaizdais, simboliais ir kitomis kūrybinėmis priemonėmis. Vaikai patenkino savo smalsumą, aktyviai tyrinėdami žemė, medžio drožles, sėklas. Pastebėdami naujus objektus, stengėsi suvokti, kaip kas veikia, iš kokių dalių susideda. Vaikai kūrė teorijas, kad paaiškintų, ką jie mato, ir rinko duomenis, jog išbandytų šias teorijas. Jie kelė hipotezes, paremtas savo pastebėjimais, o tada bandymo būdu tikrino šias hipotezes. Kaip ir tikri mokslininkai, vaikai stebėjo, ką daro kiti, mokėsi iš jų, bandė kartoti tai, ką matė, užduodami klausimus, stebėdami ir aptardami rezultatus.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KAUNO MIESTO LOPŠELIS- DARŽELIS „PUŠAITĖ“  „Paukštelių“ gr. STEAM veikla  „Gamtos tyrinėtojai“</dc:title>
  <dc:creator>Pusaite 3</dc:creator>
  <cp:lastModifiedBy>Pusaite 3</cp:lastModifiedBy>
  <cp:revision>4</cp:revision>
  <dcterms:created xsi:type="dcterms:W3CDTF">2023-04-25T04:16:16Z</dcterms:created>
  <dcterms:modified xsi:type="dcterms:W3CDTF">2023-04-25T10:14:38Z</dcterms:modified>
</cp:coreProperties>
</file>