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12"/>
  </p:notesMasterIdLst>
  <p:sldIdLst>
    <p:sldId id="256" r:id="rId2"/>
    <p:sldId id="261" r:id="rId3"/>
    <p:sldId id="260" r:id="rId4"/>
    <p:sldId id="262" r:id="rId5"/>
    <p:sldId id="263" r:id="rId6"/>
    <p:sldId id="264" r:id="rId7"/>
    <p:sldId id="265" r:id="rId8"/>
    <p:sldId id="266" r:id="rId9"/>
    <p:sldId id="267" r:id="rId10"/>
    <p:sldId id="268" r:id="rId11"/>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7" autoAdjust="0"/>
    <p:restoredTop sz="87221" autoAdjust="0"/>
  </p:normalViewPr>
  <p:slideViewPr>
    <p:cSldViewPr snapToGrid="0">
      <p:cViewPr varScale="1">
        <p:scale>
          <a:sx n="57" d="100"/>
          <a:sy n="57" d="100"/>
        </p:scale>
        <p:origin x="106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55EE17-1343-4EE7-9754-70AFF18D348F}" type="datetimeFigureOut">
              <a:rPr lang="lt-LT" smtClean="0"/>
              <a:t>2023-05-18</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B5239-8AAB-4DAC-AAA2-AC2E83421ACB}" type="slidenum">
              <a:rPr lang="lt-LT" smtClean="0"/>
              <a:t>‹#›</a:t>
            </a:fld>
            <a:endParaRPr lang="lt-LT"/>
          </a:p>
        </p:txBody>
      </p:sp>
    </p:spTree>
    <p:extLst>
      <p:ext uri="{BB962C8B-B14F-4D97-AF65-F5344CB8AC3E}">
        <p14:creationId xmlns:p14="http://schemas.microsoft.com/office/powerpoint/2010/main" val="104894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833B5239-8AAB-4DAC-AAA2-AC2E83421ACB}" type="slidenum">
              <a:rPr lang="lt-LT" smtClean="0"/>
              <a:t>4</a:t>
            </a:fld>
            <a:endParaRPr lang="lt-LT"/>
          </a:p>
        </p:txBody>
      </p:sp>
    </p:spTree>
    <p:extLst>
      <p:ext uri="{BB962C8B-B14F-4D97-AF65-F5344CB8AC3E}">
        <p14:creationId xmlns:p14="http://schemas.microsoft.com/office/powerpoint/2010/main" val="36099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833B5239-8AAB-4DAC-AAA2-AC2E83421ACB}" type="slidenum">
              <a:rPr lang="lt-LT" smtClean="0"/>
              <a:t>8</a:t>
            </a:fld>
            <a:endParaRPr lang="lt-LT"/>
          </a:p>
        </p:txBody>
      </p:sp>
    </p:spTree>
    <p:extLst>
      <p:ext uri="{BB962C8B-B14F-4D97-AF65-F5344CB8AC3E}">
        <p14:creationId xmlns:p14="http://schemas.microsoft.com/office/powerpoint/2010/main" val="12397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833B5239-8AAB-4DAC-AAA2-AC2E83421ACB}" type="slidenum">
              <a:rPr lang="lt-LT" smtClean="0"/>
              <a:t>9</a:t>
            </a:fld>
            <a:endParaRPr lang="lt-LT"/>
          </a:p>
        </p:txBody>
      </p:sp>
    </p:spTree>
    <p:extLst>
      <p:ext uri="{BB962C8B-B14F-4D97-AF65-F5344CB8AC3E}">
        <p14:creationId xmlns:p14="http://schemas.microsoft.com/office/powerpoint/2010/main" val="103025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5/18/2023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195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651775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95974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53329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69322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5871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8273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46210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5112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78455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1835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06516107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45">
            <a:extLst>
              <a:ext uri="{FF2B5EF4-FFF2-40B4-BE49-F238E27FC236}">
                <a16:creationId xmlns:a16="http://schemas.microsoft.com/office/drawing/2014/main" id="{5B546656-FDC4-474A-B8D1-2B3E70E00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4A975E78-D5E9-46E5-8CD0-CCFA86E72E5D}"/>
              </a:ext>
            </a:extLst>
          </p:cNvPr>
          <p:cNvSpPr>
            <a:spLocks noGrp="1"/>
          </p:cNvSpPr>
          <p:nvPr>
            <p:ph type="ctrTitle"/>
          </p:nvPr>
        </p:nvSpPr>
        <p:spPr>
          <a:xfrm>
            <a:off x="359173" y="1144769"/>
            <a:ext cx="3340962" cy="2896432"/>
          </a:xfrm>
        </p:spPr>
        <p:txBody>
          <a:bodyPr anchor="b">
            <a:normAutofit/>
          </a:bodyPr>
          <a:lstStyle/>
          <a:p>
            <a:pPr algn="ctr"/>
            <a:r>
              <a:rPr lang="lt-LT" sz="3200" dirty="0"/>
              <a:t>STEBUKLINGI</a:t>
            </a:r>
            <a:r>
              <a:rPr lang="lt-LT" sz="4000" dirty="0"/>
              <a:t>ATRADIMAI</a:t>
            </a:r>
          </a:p>
        </p:txBody>
      </p:sp>
      <p:sp>
        <p:nvSpPr>
          <p:cNvPr id="3" name="Antrinis pavadinimas 2">
            <a:extLst>
              <a:ext uri="{FF2B5EF4-FFF2-40B4-BE49-F238E27FC236}">
                <a16:creationId xmlns:a16="http://schemas.microsoft.com/office/drawing/2014/main" id="{56FC5D9E-EB41-410E-96C7-AFB691D56232}"/>
              </a:ext>
            </a:extLst>
          </p:cNvPr>
          <p:cNvSpPr>
            <a:spLocks noGrp="1"/>
          </p:cNvSpPr>
          <p:nvPr>
            <p:ph type="subTitle" idx="1"/>
          </p:nvPr>
        </p:nvSpPr>
        <p:spPr>
          <a:xfrm>
            <a:off x="359171" y="4403176"/>
            <a:ext cx="3340963" cy="1334930"/>
          </a:xfrm>
        </p:spPr>
        <p:txBody>
          <a:bodyPr>
            <a:normAutofit/>
          </a:bodyPr>
          <a:lstStyle/>
          <a:p>
            <a:r>
              <a:rPr lang="lt-LT" sz="2100" dirty="0"/>
              <a:t>Parengė: „Saulučių“ </a:t>
            </a:r>
            <a:r>
              <a:rPr lang="lt-LT" sz="2100" dirty="0" err="1"/>
              <a:t>gr</a:t>
            </a:r>
            <a:r>
              <a:rPr lang="lt-LT" sz="2100" dirty="0"/>
              <a:t>. mokytoja Ilona</a:t>
            </a:r>
          </a:p>
          <a:p>
            <a:r>
              <a:rPr lang="lt-LT" sz="2100" dirty="0"/>
              <a:t>Kaunas, 2023 m. gegužė</a:t>
            </a:r>
          </a:p>
        </p:txBody>
      </p:sp>
      <p:sp>
        <p:nvSpPr>
          <p:cNvPr id="55" name="Rectangle 4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aveikslėlis 22" descr="Paveikslėlis, kuriame yra asmuo, stalas, maistas, apranga&#10;&#10;Automatiškai sugeneruotas aprašymas">
            <a:extLst>
              <a:ext uri="{FF2B5EF4-FFF2-40B4-BE49-F238E27FC236}">
                <a16:creationId xmlns:a16="http://schemas.microsoft.com/office/drawing/2014/main" id="{FD68A2B7-C393-4548-9914-0293F3D7A306}"/>
              </a:ext>
            </a:extLst>
          </p:cNvPr>
          <p:cNvPicPr>
            <a:picLocks noChangeAspect="1"/>
          </p:cNvPicPr>
          <p:nvPr/>
        </p:nvPicPr>
        <p:blipFill rotWithShape="1">
          <a:blip r:embed="rId2">
            <a:extLst>
              <a:ext uri="{28A0092B-C50C-407E-A947-70E740481C1C}">
                <a14:useLocalDpi xmlns:a14="http://schemas.microsoft.com/office/drawing/2010/main" val="0"/>
              </a:ext>
            </a:extLst>
          </a:blip>
          <a:srcRect l="29460" r="3" b="3"/>
          <a:stretch/>
        </p:blipFill>
        <p:spPr>
          <a:xfrm>
            <a:off x="4197471" y="10"/>
            <a:ext cx="3665255" cy="4136056"/>
          </a:xfrm>
          <a:prstGeom prst="rect">
            <a:avLst/>
          </a:prstGeom>
        </p:spPr>
      </p:pic>
      <p:sp>
        <p:nvSpPr>
          <p:cNvPr id="56" name="Rectangle 4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2" y="4177748"/>
            <a:ext cx="332539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aveikslėlis 15" descr="Paveikslėlis, kuriame yra asmuo, apranga, kūdikis, daržovė&#10;&#10;Automatiškai sugeneruotas aprašymas">
            <a:extLst>
              <a:ext uri="{FF2B5EF4-FFF2-40B4-BE49-F238E27FC236}">
                <a16:creationId xmlns:a16="http://schemas.microsoft.com/office/drawing/2014/main" id="{A8B5BF6A-1754-48FC-9870-4DC0819AA664}"/>
              </a:ext>
            </a:extLst>
          </p:cNvPr>
          <p:cNvPicPr>
            <a:picLocks noChangeAspect="1"/>
          </p:cNvPicPr>
          <p:nvPr/>
        </p:nvPicPr>
        <p:blipFill rotWithShape="1">
          <a:blip r:embed="rId3">
            <a:extLst>
              <a:ext uri="{28A0092B-C50C-407E-A947-70E740481C1C}">
                <a14:useLocalDpi xmlns:a14="http://schemas.microsoft.com/office/drawing/2010/main" val="0"/>
              </a:ext>
            </a:extLst>
          </a:blip>
          <a:srcRect l="9620" r="35059" b="2"/>
          <a:stretch/>
        </p:blipFill>
        <p:spPr>
          <a:xfrm rot="5400000">
            <a:off x="4669132" y="3664408"/>
            <a:ext cx="2721933" cy="3665256"/>
          </a:xfrm>
          <a:prstGeom prst="rect">
            <a:avLst/>
          </a:prstGeom>
        </p:spPr>
      </p:pic>
      <p:pic>
        <p:nvPicPr>
          <p:cNvPr id="21" name="Paveikslėlis 20" descr="Paveikslėlis, kuriame yra asmuo, vidaus, apranga, kūdikis&#10;&#10;Automatiškai sugeneruotas aprašymas">
            <a:extLst>
              <a:ext uri="{FF2B5EF4-FFF2-40B4-BE49-F238E27FC236}">
                <a16:creationId xmlns:a16="http://schemas.microsoft.com/office/drawing/2014/main" id="{62F069FD-3CC0-42F4-88BC-6DC52BFCCC23}"/>
              </a:ext>
            </a:extLst>
          </p:cNvPr>
          <p:cNvPicPr>
            <a:picLocks noChangeAspect="1"/>
          </p:cNvPicPr>
          <p:nvPr/>
        </p:nvPicPr>
        <p:blipFill rotWithShape="1">
          <a:blip r:embed="rId4">
            <a:extLst>
              <a:ext uri="{28A0092B-C50C-407E-A947-70E740481C1C}">
                <a14:useLocalDpi xmlns:a14="http://schemas.microsoft.com/office/drawing/2010/main" val="0"/>
              </a:ext>
            </a:extLst>
          </a:blip>
          <a:srcRect l="15775" r="7241"/>
          <a:stretch/>
        </p:blipFill>
        <p:spPr>
          <a:xfrm>
            <a:off x="7862727" y="10"/>
            <a:ext cx="4329273" cy="6857990"/>
          </a:xfrm>
          <a:prstGeom prst="rect">
            <a:avLst/>
          </a:prstGeom>
        </p:spPr>
      </p:pic>
    </p:spTree>
    <p:extLst>
      <p:ext uri="{BB962C8B-B14F-4D97-AF65-F5344CB8AC3E}">
        <p14:creationId xmlns:p14="http://schemas.microsoft.com/office/powerpoint/2010/main" val="179125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veikslėlis 4" descr="Paveikslėlis, kuriame yra Žmogaus veidas, vidaus, apranga, asmuo&#10;&#10;Automatiškai sugeneruotas aprašymas">
            <a:extLst>
              <a:ext uri="{FF2B5EF4-FFF2-40B4-BE49-F238E27FC236}">
                <a16:creationId xmlns:a16="http://schemas.microsoft.com/office/drawing/2014/main" id="{D893CE2F-066C-4F13-866D-198A15123814}"/>
              </a:ext>
            </a:extLst>
          </p:cNvPr>
          <p:cNvPicPr>
            <a:picLocks noChangeAspect="1"/>
          </p:cNvPicPr>
          <p:nvPr/>
        </p:nvPicPr>
        <p:blipFill rotWithShape="1">
          <a:blip r:embed="rId2">
            <a:extLst>
              <a:ext uri="{28A0092B-C50C-407E-A947-70E740481C1C}">
                <a14:useLocalDpi xmlns:a14="http://schemas.microsoft.com/office/drawing/2010/main" val="0"/>
              </a:ext>
            </a:extLst>
          </a:blip>
          <a:srcRect l="5781" r="52031"/>
          <a:stretch/>
        </p:blipFill>
        <p:spPr>
          <a:xfrm rot="5400000">
            <a:off x="2667000" y="-2667000"/>
            <a:ext cx="6858000" cy="12192001"/>
          </a:xfrm>
          <a:prstGeom prst="rect">
            <a:avLst/>
          </a:prstGeom>
        </p:spPr>
      </p:pic>
      <p:sp>
        <p:nvSpPr>
          <p:cNvPr id="16" name="Rectangle 1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vadinimas 1">
            <a:extLst>
              <a:ext uri="{FF2B5EF4-FFF2-40B4-BE49-F238E27FC236}">
                <a16:creationId xmlns:a16="http://schemas.microsoft.com/office/drawing/2014/main" id="{132860F8-9785-4014-9CBC-A16064685166}"/>
              </a:ext>
            </a:extLst>
          </p:cNvPr>
          <p:cNvSpPr>
            <a:spLocks noGrp="1"/>
          </p:cNvSpPr>
          <p:nvPr>
            <p:ph type="title"/>
          </p:nvPr>
        </p:nvSpPr>
        <p:spPr>
          <a:xfrm>
            <a:off x="235220" y="4654156"/>
            <a:ext cx="9078562" cy="2387600"/>
          </a:xfrm>
        </p:spPr>
        <p:txBody>
          <a:bodyPr vert="horz" lIns="91440" tIns="45720" rIns="91440" bIns="45720" rtlCol="0" anchor="b">
            <a:normAutofit/>
          </a:bodyPr>
          <a:lstStyle/>
          <a:p>
            <a:r>
              <a:rPr lang="en-US" dirty="0">
                <a:solidFill>
                  <a:schemeClr val="bg1"/>
                </a:solidFill>
              </a:rPr>
              <a:t>A</a:t>
            </a:r>
            <a:r>
              <a:rPr lang="lt-LT" dirty="0">
                <a:solidFill>
                  <a:schemeClr val="bg1"/>
                </a:solidFill>
              </a:rPr>
              <a:t>ČIŪ UŽ DĖMESĮ</a:t>
            </a:r>
            <a:r>
              <a:rPr lang="en-US" dirty="0">
                <a:solidFill>
                  <a:schemeClr val="bg1"/>
                </a:solidFill>
              </a:rPr>
              <a:t>!</a:t>
            </a:r>
          </a:p>
        </p:txBody>
      </p:sp>
      <p:sp>
        <p:nvSpPr>
          <p:cNvPr id="3" name="Teksto vietos rezervavimo ženklas 2">
            <a:extLst>
              <a:ext uri="{FF2B5EF4-FFF2-40B4-BE49-F238E27FC236}">
                <a16:creationId xmlns:a16="http://schemas.microsoft.com/office/drawing/2014/main" id="{8B2C65C4-B694-49B8-A86A-F81B3797511E}"/>
              </a:ext>
            </a:extLst>
          </p:cNvPr>
          <p:cNvSpPr>
            <a:spLocks noGrp="1"/>
          </p:cNvSpPr>
          <p:nvPr>
            <p:ph type="body" idx="1"/>
          </p:nvPr>
        </p:nvSpPr>
        <p:spPr>
          <a:xfrm>
            <a:off x="235221" y="6192243"/>
            <a:ext cx="7841979" cy="592975"/>
          </a:xfrm>
        </p:spPr>
        <p:txBody>
          <a:bodyPr vert="horz" lIns="91440" tIns="45720" rIns="91440" bIns="45720" rtlCol="0" anchor="ctr">
            <a:normAutofit/>
          </a:bodyPr>
          <a:lstStyle/>
          <a:p>
            <a:r>
              <a:rPr lang="en-US" sz="2800" b="1" dirty="0">
                <a:solidFill>
                  <a:schemeClr val="bg1"/>
                </a:solidFill>
              </a:rPr>
              <a:t>    </a:t>
            </a:r>
          </a:p>
        </p:txBody>
      </p:sp>
    </p:spTree>
    <p:extLst>
      <p:ext uri="{BB962C8B-B14F-4D97-AF65-F5344CB8AC3E}">
        <p14:creationId xmlns:p14="http://schemas.microsoft.com/office/powerpoint/2010/main" val="3779439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3" name="Rectangle 3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3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Rectangle 35">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3CB81B84-98A9-4820-8423-B4298B90B458}"/>
              </a:ext>
            </a:extLst>
          </p:cNvPr>
          <p:cNvSpPr>
            <a:spLocks noGrp="1"/>
          </p:cNvSpPr>
          <p:nvPr>
            <p:ph type="title"/>
          </p:nvPr>
        </p:nvSpPr>
        <p:spPr>
          <a:xfrm>
            <a:off x="457201" y="412454"/>
            <a:ext cx="2381250" cy="2101850"/>
          </a:xfrm>
        </p:spPr>
        <p:txBody>
          <a:bodyPr vert="horz" lIns="91440" tIns="45720" rIns="91440" bIns="45720" rtlCol="0" anchor="ctr">
            <a:normAutofit/>
          </a:bodyPr>
          <a:lstStyle/>
          <a:p>
            <a:pPr>
              <a:lnSpc>
                <a:spcPct val="90000"/>
              </a:lnSpc>
            </a:pPr>
            <a:r>
              <a:rPr lang="en-US" sz="2800"/>
              <a:t>HIPOTEZĖ</a:t>
            </a:r>
          </a:p>
        </p:txBody>
      </p:sp>
      <p:sp>
        <p:nvSpPr>
          <p:cNvPr id="46" name="Rectangle 37">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39">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02180" y="1457218"/>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o vietos rezervavimo ženklas 3">
            <a:extLst>
              <a:ext uri="{FF2B5EF4-FFF2-40B4-BE49-F238E27FC236}">
                <a16:creationId xmlns:a16="http://schemas.microsoft.com/office/drawing/2014/main" id="{EC9B6AE4-4EF8-4B6A-B2A5-CC03329CCF1F}"/>
              </a:ext>
            </a:extLst>
          </p:cNvPr>
          <p:cNvSpPr>
            <a:spLocks noGrp="1"/>
          </p:cNvSpPr>
          <p:nvPr>
            <p:ph type="body" sz="half" idx="2"/>
          </p:nvPr>
        </p:nvSpPr>
        <p:spPr>
          <a:xfrm>
            <a:off x="3128772" y="412454"/>
            <a:ext cx="3272028" cy="2101850"/>
          </a:xfrm>
        </p:spPr>
        <p:txBody>
          <a:bodyPr vert="horz" lIns="91440" tIns="45720" rIns="91440" bIns="45720" rtlCol="0" anchor="ctr">
            <a:normAutofit/>
          </a:bodyPr>
          <a:lstStyle/>
          <a:p>
            <a:pPr indent="-228600">
              <a:buFont typeface="Arial" panose="020B0604020202020204" pitchFamily="34" charset="0"/>
              <a:buChar char="•"/>
            </a:pPr>
            <a:r>
              <a:rPr lang="en-US" sz="2000" b="1" dirty="0" err="1"/>
              <a:t>Augalinius</a:t>
            </a:r>
            <a:r>
              <a:rPr lang="en-US" sz="2000" b="1" dirty="0"/>
              <a:t> </a:t>
            </a:r>
            <a:r>
              <a:rPr lang="en-US" sz="2000" b="1" dirty="0" err="1"/>
              <a:t>dažus</a:t>
            </a:r>
            <a:r>
              <a:rPr lang="en-US" sz="2000" b="1" dirty="0"/>
              <a:t> </a:t>
            </a:r>
            <a:r>
              <a:rPr lang="en-US" sz="2000" b="1" dirty="0" err="1"/>
              <a:t>galima</a:t>
            </a:r>
            <a:r>
              <a:rPr lang="en-US" sz="2000" b="1" dirty="0"/>
              <a:t> </a:t>
            </a:r>
            <a:r>
              <a:rPr lang="en-US" sz="2000" b="1" dirty="0" err="1"/>
              <a:t>pagaminti</a:t>
            </a:r>
            <a:r>
              <a:rPr lang="en-US" sz="2000" b="1" dirty="0"/>
              <a:t> </a:t>
            </a:r>
            <a:r>
              <a:rPr lang="en-US" sz="2000" b="1" dirty="0" err="1"/>
              <a:t>iš</a:t>
            </a:r>
            <a:r>
              <a:rPr lang="en-US" sz="2000" b="1" dirty="0"/>
              <a:t> </a:t>
            </a:r>
            <a:r>
              <a:rPr lang="en-US" sz="2000" b="1" dirty="0" err="1"/>
              <a:t>maisto</a:t>
            </a:r>
            <a:r>
              <a:rPr lang="en-US" sz="2000" b="1" dirty="0"/>
              <a:t> </a:t>
            </a:r>
            <a:r>
              <a:rPr lang="en-US" sz="2000" b="1" dirty="0" err="1"/>
              <a:t>produktų</a:t>
            </a:r>
            <a:r>
              <a:rPr lang="en-US" sz="2000" b="1" dirty="0"/>
              <a:t>: </a:t>
            </a:r>
            <a:r>
              <a:rPr lang="en-US" sz="2000" b="1" dirty="0" err="1"/>
              <a:t>daržovių</a:t>
            </a:r>
            <a:r>
              <a:rPr lang="en-US" sz="2000" b="1" dirty="0"/>
              <a:t>, </a:t>
            </a:r>
            <a:r>
              <a:rPr lang="en-US" sz="2000" b="1" dirty="0" err="1"/>
              <a:t>vaisių</a:t>
            </a:r>
            <a:r>
              <a:rPr lang="en-US" sz="2000" b="1" dirty="0"/>
              <a:t>, </a:t>
            </a:r>
            <a:r>
              <a:rPr lang="en-US" sz="2000" b="1" dirty="0" err="1"/>
              <a:t>laukinių</a:t>
            </a:r>
            <a:r>
              <a:rPr lang="en-US" sz="2000" b="1" dirty="0"/>
              <a:t> </a:t>
            </a:r>
            <a:r>
              <a:rPr lang="en-US" sz="2000" b="1" dirty="0" err="1"/>
              <a:t>augalų</a:t>
            </a:r>
            <a:r>
              <a:rPr lang="en-US" sz="2000" b="1" dirty="0"/>
              <a:t> –</a:t>
            </a:r>
            <a:r>
              <a:rPr lang="en-US" sz="2000" b="1" dirty="0" err="1"/>
              <a:t>dilgėlių</a:t>
            </a:r>
            <a:r>
              <a:rPr lang="en-US" sz="2000" b="1" dirty="0"/>
              <a:t>.  </a:t>
            </a:r>
          </a:p>
        </p:txBody>
      </p:sp>
      <p:pic>
        <p:nvPicPr>
          <p:cNvPr id="8" name="Paveikslėlis 7" descr="Paveikslėlis, kuriame yra asmuo, apranga, vidaus, kūdikis&#10;&#10;Automatiškai sugeneruotas aprašymas">
            <a:extLst>
              <a:ext uri="{FF2B5EF4-FFF2-40B4-BE49-F238E27FC236}">
                <a16:creationId xmlns:a16="http://schemas.microsoft.com/office/drawing/2014/main" id="{0075F94B-2857-4FA9-97B2-76EC02A19675}"/>
              </a:ext>
            </a:extLst>
          </p:cNvPr>
          <p:cNvPicPr>
            <a:picLocks noChangeAspect="1"/>
          </p:cNvPicPr>
          <p:nvPr/>
        </p:nvPicPr>
        <p:blipFill rotWithShape="1">
          <a:blip r:embed="rId2">
            <a:extLst>
              <a:ext uri="{28A0092B-C50C-407E-A947-70E740481C1C}">
                <a14:useLocalDpi xmlns:a14="http://schemas.microsoft.com/office/drawing/2010/main" val="0"/>
              </a:ext>
            </a:extLst>
          </a:blip>
          <a:srcRect t="20612" r="-2" b="23812"/>
          <a:stretch/>
        </p:blipFill>
        <p:spPr>
          <a:xfrm>
            <a:off x="20" y="2959630"/>
            <a:ext cx="6591279" cy="3898370"/>
          </a:xfrm>
          <a:prstGeom prst="rect">
            <a:avLst/>
          </a:prstGeom>
        </p:spPr>
      </p:pic>
      <p:pic>
        <p:nvPicPr>
          <p:cNvPr id="6" name="Turinio vietos rezervavimo ženklas 5" descr="Paveikslėlis, kuriame yra asmuo, Žmogaus veidas, apranga, vidaus&#10;&#10;Automatiškai sugeneruotas aprašymas">
            <a:extLst>
              <a:ext uri="{FF2B5EF4-FFF2-40B4-BE49-F238E27FC236}">
                <a16:creationId xmlns:a16="http://schemas.microsoft.com/office/drawing/2014/main" id="{139880E4-496B-4E1E-8FFD-1BC0804C955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588"/>
          <a:stretch/>
        </p:blipFill>
        <p:spPr>
          <a:xfrm>
            <a:off x="6591299" y="1"/>
            <a:ext cx="5600701" cy="6857999"/>
          </a:xfrm>
          <a:prstGeom prst="rect">
            <a:avLst/>
          </a:prstGeom>
        </p:spPr>
      </p:pic>
    </p:spTree>
    <p:extLst>
      <p:ext uri="{BB962C8B-B14F-4D97-AF65-F5344CB8AC3E}">
        <p14:creationId xmlns:p14="http://schemas.microsoft.com/office/powerpoint/2010/main" val="39207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4" name="Rectangle 5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8" name="Rectangle 57">
            <a:extLst>
              <a:ext uri="{FF2B5EF4-FFF2-40B4-BE49-F238E27FC236}">
                <a16:creationId xmlns:a16="http://schemas.microsoft.com/office/drawing/2014/main" id="{6C9F64E8-8F1D-4A06-B1A4-685E72C092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0" name="Rectangle 59">
            <a:extLst>
              <a:ext uri="{FF2B5EF4-FFF2-40B4-BE49-F238E27FC236}">
                <a16:creationId xmlns:a16="http://schemas.microsoft.com/office/drawing/2014/main" id="{9073D962-D3D2-4A72-8593-65C213CBF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4" y="633619"/>
            <a:ext cx="4520912"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9F4C71BA-1C2C-4F06-9F2D-7B7EEC4742D2}"/>
              </a:ext>
            </a:extLst>
          </p:cNvPr>
          <p:cNvSpPr>
            <a:spLocks noGrp="1"/>
          </p:cNvSpPr>
          <p:nvPr>
            <p:ph type="title"/>
          </p:nvPr>
        </p:nvSpPr>
        <p:spPr>
          <a:xfrm>
            <a:off x="838200" y="978408"/>
            <a:ext cx="3721608" cy="1106424"/>
          </a:xfrm>
        </p:spPr>
        <p:txBody>
          <a:bodyPr vert="horz" lIns="91440" tIns="45720" rIns="91440" bIns="45720" rtlCol="0" anchor="ctr">
            <a:normAutofit fontScale="90000"/>
          </a:bodyPr>
          <a:lstStyle/>
          <a:p>
            <a:pPr>
              <a:lnSpc>
                <a:spcPct val="90000"/>
              </a:lnSpc>
            </a:pPr>
            <a:br>
              <a:rPr lang="lt-LT" sz="4400" dirty="0"/>
            </a:br>
            <a:r>
              <a:rPr lang="en-US" sz="4400" dirty="0"/>
              <a:t>T</a:t>
            </a:r>
            <a:r>
              <a:rPr lang="lt-LT" sz="4400" dirty="0"/>
              <a:t>IKSLAS</a:t>
            </a:r>
            <a:br>
              <a:rPr lang="en-US" sz="2400" dirty="0"/>
            </a:br>
            <a:br>
              <a:rPr lang="en-US" sz="2400" dirty="0">
                <a:effectLst/>
              </a:rPr>
            </a:br>
            <a:endParaRPr lang="en-US" sz="2400" dirty="0"/>
          </a:p>
        </p:txBody>
      </p:sp>
      <p:sp>
        <p:nvSpPr>
          <p:cNvPr id="62" name="Rectangle 61">
            <a:extLst>
              <a:ext uri="{FF2B5EF4-FFF2-40B4-BE49-F238E27FC236}">
                <a16:creationId xmlns:a16="http://schemas.microsoft.com/office/drawing/2014/main" id="{2387511B-F6E1-4929-AC90-94FB8B6B0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AA58F78C-27AB-465F-AA33-15E08AF26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3666744"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o vietos rezervavimo ženklas 3">
            <a:extLst>
              <a:ext uri="{FF2B5EF4-FFF2-40B4-BE49-F238E27FC236}">
                <a16:creationId xmlns:a16="http://schemas.microsoft.com/office/drawing/2014/main" id="{79CAD6A8-2B34-4E6E-BF9E-1E113583111D}"/>
              </a:ext>
            </a:extLst>
          </p:cNvPr>
          <p:cNvSpPr>
            <a:spLocks noGrp="1"/>
          </p:cNvSpPr>
          <p:nvPr>
            <p:ph type="body" sz="half" idx="2"/>
          </p:nvPr>
        </p:nvSpPr>
        <p:spPr>
          <a:xfrm>
            <a:off x="838200" y="2368296"/>
            <a:ext cx="3721608" cy="3502152"/>
          </a:xfrm>
        </p:spPr>
        <p:txBody>
          <a:bodyPr vert="horz" lIns="91440" tIns="45720" rIns="91440" bIns="45720" rtlCol="0">
            <a:normAutofit/>
          </a:bodyPr>
          <a:lstStyle/>
          <a:p>
            <a:pPr indent="-228600">
              <a:buFont typeface="Arial" panose="020B0604020202020204" pitchFamily="34" charset="0"/>
              <a:buChar char="•"/>
            </a:pPr>
            <a:r>
              <a:rPr lang="en-US" sz="2000" b="1" dirty="0"/>
              <a:t> </a:t>
            </a:r>
            <a:r>
              <a:rPr lang="en-US" sz="2000" b="1" dirty="0" err="1"/>
              <a:t>Išsiaiškinti</a:t>
            </a:r>
            <a:r>
              <a:rPr lang="en-US" sz="2000" b="1" dirty="0"/>
              <a:t> </a:t>
            </a:r>
            <a:r>
              <a:rPr lang="en-US" sz="2000" b="1" dirty="0" err="1"/>
              <a:t>ar</a:t>
            </a:r>
            <a:r>
              <a:rPr lang="en-US" sz="2000" b="1" dirty="0"/>
              <a:t> </a:t>
            </a:r>
            <a:r>
              <a:rPr lang="en-US" sz="2000" b="1" dirty="0" err="1"/>
              <a:t>iš</a:t>
            </a:r>
            <a:r>
              <a:rPr lang="en-US" sz="2000" b="1" dirty="0"/>
              <a:t> </a:t>
            </a:r>
            <a:r>
              <a:rPr lang="en-US" sz="2000" b="1" dirty="0" err="1"/>
              <a:t>maisto</a:t>
            </a:r>
            <a:r>
              <a:rPr lang="en-US" sz="2000" b="1" dirty="0"/>
              <a:t> </a:t>
            </a:r>
            <a:r>
              <a:rPr lang="en-US" sz="2000" b="1" dirty="0" err="1"/>
              <a:t>produktų</a:t>
            </a:r>
            <a:r>
              <a:rPr lang="en-US" sz="2000" b="1" dirty="0"/>
              <a:t>: </a:t>
            </a:r>
            <a:r>
              <a:rPr lang="en-US" sz="2000" b="1" dirty="0" err="1"/>
              <a:t>daržovių</a:t>
            </a:r>
            <a:r>
              <a:rPr lang="en-US" sz="2000" b="1" dirty="0"/>
              <a:t>, </a:t>
            </a:r>
            <a:r>
              <a:rPr lang="en-US" sz="2000" b="1" dirty="0" err="1"/>
              <a:t>vaisių</a:t>
            </a:r>
            <a:r>
              <a:rPr lang="en-US" sz="2000" b="1" dirty="0"/>
              <a:t>, </a:t>
            </a:r>
            <a:r>
              <a:rPr lang="en-US" sz="2000" b="1" dirty="0" err="1"/>
              <a:t>uogų</a:t>
            </a:r>
            <a:r>
              <a:rPr lang="en-US" sz="2000" b="1" dirty="0"/>
              <a:t> </a:t>
            </a:r>
            <a:r>
              <a:rPr lang="en-US" sz="2000" b="1" dirty="0" err="1"/>
              <a:t>galima</a:t>
            </a:r>
            <a:r>
              <a:rPr lang="en-US" sz="2000" b="1" dirty="0"/>
              <a:t> </a:t>
            </a:r>
            <a:r>
              <a:rPr lang="en-US" sz="2000" b="1" dirty="0" err="1"/>
              <a:t>pagaminti</a:t>
            </a:r>
            <a:r>
              <a:rPr lang="en-US" sz="2000" b="1" dirty="0"/>
              <a:t> </a:t>
            </a:r>
            <a:r>
              <a:rPr lang="en-US" sz="2000" b="1" dirty="0" err="1"/>
              <a:t>maistinius</a:t>
            </a:r>
            <a:r>
              <a:rPr lang="en-US" sz="2000" b="1" dirty="0"/>
              <a:t> </a:t>
            </a:r>
            <a:r>
              <a:rPr lang="en-US" sz="2000" b="1" dirty="0" err="1"/>
              <a:t>dažus</a:t>
            </a:r>
            <a:r>
              <a:rPr lang="en-US" sz="2000" b="1" dirty="0"/>
              <a:t> </a:t>
            </a:r>
            <a:r>
              <a:rPr lang="en-US" sz="2000" b="1" dirty="0" err="1"/>
              <a:t>ir</a:t>
            </a:r>
            <a:r>
              <a:rPr lang="en-US" sz="2000" b="1" dirty="0"/>
              <a:t> </a:t>
            </a:r>
            <a:r>
              <a:rPr lang="en-US" sz="2000" b="1" dirty="0" err="1"/>
              <a:t>juos</a:t>
            </a:r>
            <a:r>
              <a:rPr lang="en-US" sz="2000" b="1" dirty="0"/>
              <a:t> </a:t>
            </a:r>
            <a:r>
              <a:rPr lang="en-US" sz="2000" b="1" dirty="0" err="1"/>
              <a:t>naudoti</a:t>
            </a:r>
            <a:r>
              <a:rPr lang="en-US" sz="2000" b="1" dirty="0"/>
              <a:t> </a:t>
            </a:r>
            <a:r>
              <a:rPr lang="en-US" sz="2000" b="1" dirty="0" err="1"/>
              <a:t>kūrybinėje-meninėje</a:t>
            </a:r>
            <a:r>
              <a:rPr lang="en-US" sz="2000" b="1" dirty="0"/>
              <a:t> </a:t>
            </a:r>
            <a:r>
              <a:rPr lang="en-US" sz="2000" b="1" dirty="0" err="1"/>
              <a:t>veikloje</a:t>
            </a:r>
            <a:r>
              <a:rPr lang="en-US" sz="2000" b="1" dirty="0"/>
              <a:t>.</a:t>
            </a:r>
          </a:p>
        </p:txBody>
      </p:sp>
      <p:pic>
        <p:nvPicPr>
          <p:cNvPr id="20" name="Paveikslėlis 19" descr="Paveikslėlis, kuriame yra stalas, asmuo, vidaus, maistas&#10;&#10;Automatiškai sugeneruotas aprašymas">
            <a:extLst>
              <a:ext uri="{FF2B5EF4-FFF2-40B4-BE49-F238E27FC236}">
                <a16:creationId xmlns:a16="http://schemas.microsoft.com/office/drawing/2014/main" id="{A7CC1996-5EA5-4C17-BC3D-85826F51F576}"/>
              </a:ext>
            </a:extLst>
          </p:cNvPr>
          <p:cNvPicPr>
            <a:picLocks noChangeAspect="1"/>
          </p:cNvPicPr>
          <p:nvPr/>
        </p:nvPicPr>
        <p:blipFill rotWithShape="1">
          <a:blip r:embed="rId2">
            <a:extLst>
              <a:ext uri="{28A0092B-C50C-407E-A947-70E740481C1C}">
                <a14:useLocalDpi xmlns:a14="http://schemas.microsoft.com/office/drawing/2010/main" val="0"/>
              </a:ext>
            </a:extLst>
          </a:blip>
          <a:srcRect l="3895" r="20327" b="-2"/>
          <a:stretch/>
        </p:blipFill>
        <p:spPr>
          <a:xfrm rot="5400000">
            <a:off x="5277145" y="551105"/>
            <a:ext cx="2679192" cy="2829966"/>
          </a:xfrm>
          <a:prstGeom prst="rect">
            <a:avLst/>
          </a:prstGeom>
        </p:spPr>
      </p:pic>
      <p:pic>
        <p:nvPicPr>
          <p:cNvPr id="16" name="Turinio vietos rezervavimo ženklas 15" descr="Paveikslėlis, kuriame yra asmuo, kūdikis, vidaus, apranga&#10;&#10;Automatiškai sugeneruotas aprašymas">
            <a:extLst>
              <a:ext uri="{FF2B5EF4-FFF2-40B4-BE49-F238E27FC236}">
                <a16:creationId xmlns:a16="http://schemas.microsoft.com/office/drawing/2014/main" id="{8D5E5C5A-FCB0-413F-B382-7C04AC766C8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37" r="21485" b="-2"/>
          <a:stretch/>
        </p:blipFill>
        <p:spPr>
          <a:xfrm rot="5400000">
            <a:off x="5157475" y="3306192"/>
            <a:ext cx="2816731" cy="2829967"/>
          </a:xfrm>
          <a:prstGeom prst="rect">
            <a:avLst/>
          </a:prstGeom>
        </p:spPr>
      </p:pic>
      <p:pic>
        <p:nvPicPr>
          <p:cNvPr id="22" name="Paveikslėlis 21" descr="Paveikslėlis, kuriame yra tekstas, stalas, Vaikų piešiniai, vidaus&#10;&#10;Automatiškai sugeneruotas aprašymas">
            <a:extLst>
              <a:ext uri="{FF2B5EF4-FFF2-40B4-BE49-F238E27FC236}">
                <a16:creationId xmlns:a16="http://schemas.microsoft.com/office/drawing/2014/main" id="{B5DA4475-03F8-4F56-A5EA-A92152F599AB}"/>
              </a:ext>
            </a:extLst>
          </p:cNvPr>
          <p:cNvPicPr>
            <a:picLocks noChangeAspect="1"/>
          </p:cNvPicPr>
          <p:nvPr/>
        </p:nvPicPr>
        <p:blipFill rotWithShape="1">
          <a:blip r:embed="rId4">
            <a:extLst>
              <a:ext uri="{28A0092B-C50C-407E-A947-70E740481C1C}">
                <a14:useLocalDpi xmlns:a14="http://schemas.microsoft.com/office/drawing/2010/main" val="0"/>
              </a:ext>
            </a:extLst>
          </a:blip>
          <a:srcRect t="8261" r="1" b="1"/>
          <a:stretch/>
        </p:blipFill>
        <p:spPr>
          <a:xfrm rot="5400000">
            <a:off x="7143751" y="1490865"/>
            <a:ext cx="5495925" cy="3781427"/>
          </a:xfrm>
          <a:prstGeom prst="rect">
            <a:avLst/>
          </a:prstGeom>
        </p:spPr>
      </p:pic>
    </p:spTree>
    <p:extLst>
      <p:ext uri="{BB962C8B-B14F-4D97-AF65-F5344CB8AC3E}">
        <p14:creationId xmlns:p14="http://schemas.microsoft.com/office/powerpoint/2010/main" val="54834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3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2" name="Rectangle 3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4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4" name="Rectangle 43">
            <a:extLst>
              <a:ext uri="{FF2B5EF4-FFF2-40B4-BE49-F238E27FC236}">
                <a16:creationId xmlns:a16="http://schemas.microsoft.com/office/drawing/2014/main" id="{CD504B3E-2155-480C-A1E5-DBFD02C55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45">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898DF897-7746-4C27-A49E-1AE691CC92B6}"/>
              </a:ext>
            </a:extLst>
          </p:cNvPr>
          <p:cNvSpPr>
            <a:spLocks noGrp="1"/>
          </p:cNvSpPr>
          <p:nvPr>
            <p:ph type="title"/>
          </p:nvPr>
        </p:nvSpPr>
        <p:spPr>
          <a:xfrm>
            <a:off x="1051560" y="586822"/>
            <a:ext cx="3538728" cy="1645920"/>
          </a:xfrm>
        </p:spPr>
        <p:txBody>
          <a:bodyPr vert="horz" lIns="91440" tIns="45720" rIns="91440" bIns="45720" rtlCol="0" anchor="ctr">
            <a:normAutofit/>
          </a:bodyPr>
          <a:lstStyle/>
          <a:p>
            <a:pPr>
              <a:lnSpc>
                <a:spcPct val="90000"/>
              </a:lnSpc>
            </a:pPr>
            <a:r>
              <a:rPr lang="en-US" sz="3200"/>
              <a:t>UŽDAVINIAI</a:t>
            </a:r>
          </a:p>
        </p:txBody>
      </p:sp>
      <p:sp>
        <p:nvSpPr>
          <p:cNvPr id="56" name="Rectangle 47">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o vietos rezervavimo ženklas 3">
            <a:extLst>
              <a:ext uri="{FF2B5EF4-FFF2-40B4-BE49-F238E27FC236}">
                <a16:creationId xmlns:a16="http://schemas.microsoft.com/office/drawing/2014/main" id="{2FBA6E1D-CBA7-4913-920E-B9BC6A0515F2}"/>
              </a:ext>
            </a:extLst>
          </p:cNvPr>
          <p:cNvSpPr>
            <a:spLocks noGrp="1"/>
          </p:cNvSpPr>
          <p:nvPr>
            <p:ph type="body" sz="half" idx="2"/>
          </p:nvPr>
        </p:nvSpPr>
        <p:spPr>
          <a:xfrm>
            <a:off x="5349240" y="586822"/>
            <a:ext cx="6007608" cy="1645920"/>
          </a:xfrm>
        </p:spPr>
        <p:txBody>
          <a:bodyPr vert="horz" lIns="91440" tIns="45720" rIns="91440" bIns="45720" rtlCol="0" anchor="ctr">
            <a:noAutofit/>
          </a:bodyPr>
          <a:lstStyle/>
          <a:p>
            <a:pPr marL="342900" indent="-228600">
              <a:buFont typeface="Arial" panose="020B0604020202020204" pitchFamily="34" charset="0"/>
              <a:buChar char="•"/>
            </a:pPr>
            <a:r>
              <a:rPr lang="en-US" sz="2000" b="1" dirty="0" err="1"/>
              <a:t>Sužinoti</a:t>
            </a:r>
            <a:r>
              <a:rPr lang="en-US" sz="2000" b="1" dirty="0"/>
              <a:t> </a:t>
            </a:r>
            <a:r>
              <a:rPr lang="en-US" sz="2000" b="1" dirty="0" err="1"/>
              <a:t>kokiais</a:t>
            </a:r>
            <a:r>
              <a:rPr lang="en-US" sz="2000" b="1" dirty="0"/>
              <a:t> </a:t>
            </a:r>
            <a:r>
              <a:rPr lang="en-US" sz="2000" b="1" dirty="0" err="1"/>
              <a:t>būdais</a:t>
            </a:r>
            <a:r>
              <a:rPr lang="en-US" sz="2000" b="1" dirty="0"/>
              <a:t> </a:t>
            </a:r>
            <a:r>
              <a:rPr lang="en-US" sz="2000" b="1" dirty="0" err="1"/>
              <a:t>galima</a:t>
            </a:r>
            <a:r>
              <a:rPr lang="en-US" sz="2000" b="1" dirty="0"/>
              <a:t> </a:t>
            </a:r>
            <a:r>
              <a:rPr lang="en-US" sz="2000" b="1" dirty="0" err="1"/>
              <a:t>pagaminti</a:t>
            </a:r>
            <a:r>
              <a:rPr lang="en-US" sz="2000" b="1" dirty="0"/>
              <a:t> </a:t>
            </a:r>
            <a:r>
              <a:rPr lang="en-US" sz="2000" b="1" dirty="0" err="1"/>
              <a:t>augalinius</a:t>
            </a:r>
            <a:r>
              <a:rPr lang="en-US" sz="2000" b="1" dirty="0"/>
              <a:t> </a:t>
            </a:r>
            <a:r>
              <a:rPr lang="en-US" sz="2000" b="1" dirty="0" err="1"/>
              <a:t>dažus</a:t>
            </a:r>
            <a:r>
              <a:rPr lang="en-US" sz="2000" b="1" dirty="0"/>
              <a:t>, </a:t>
            </a:r>
            <a:r>
              <a:rPr lang="en-US" sz="2000" b="1" dirty="0" err="1"/>
              <a:t>pasirenkant</a:t>
            </a:r>
            <a:r>
              <a:rPr lang="en-US" sz="2000" b="1" dirty="0"/>
              <a:t> </a:t>
            </a:r>
            <a:r>
              <a:rPr lang="en-US" sz="2000" b="1" dirty="0" err="1"/>
              <a:t>tinkamiausią</a:t>
            </a:r>
            <a:r>
              <a:rPr lang="en-US" sz="2000" b="1" dirty="0"/>
              <a:t> </a:t>
            </a:r>
            <a:r>
              <a:rPr lang="en-US" sz="2000" b="1" dirty="0" err="1"/>
              <a:t>gaminimo</a:t>
            </a:r>
            <a:r>
              <a:rPr lang="en-US" sz="2000" b="1" dirty="0"/>
              <a:t> </a:t>
            </a:r>
            <a:r>
              <a:rPr lang="en-US" sz="2000" b="1" dirty="0" err="1"/>
              <a:t>variantą</a:t>
            </a:r>
            <a:r>
              <a:rPr lang="en-US" sz="2000" b="1" dirty="0"/>
              <a:t>.</a:t>
            </a:r>
          </a:p>
          <a:p>
            <a:pPr marL="342900" indent="-228600">
              <a:buFont typeface="Arial" panose="020B0604020202020204" pitchFamily="34" charset="0"/>
              <a:buChar char="•"/>
            </a:pPr>
            <a:r>
              <a:rPr lang="en-US" sz="2000" b="1" dirty="0" err="1"/>
              <a:t>Taikant</a:t>
            </a:r>
            <a:r>
              <a:rPr lang="en-US" sz="2000" b="1" dirty="0"/>
              <a:t> </a:t>
            </a:r>
            <a:r>
              <a:rPr lang="en-US" sz="2000" b="1" dirty="0" err="1"/>
              <a:t>lašinimo</a:t>
            </a:r>
            <a:r>
              <a:rPr lang="en-US" sz="2000" b="1" dirty="0"/>
              <a:t> </a:t>
            </a:r>
            <a:r>
              <a:rPr lang="en-US" sz="2000" b="1" dirty="0" err="1"/>
              <a:t>ir</a:t>
            </a:r>
            <a:r>
              <a:rPr lang="en-US" sz="2000" b="1" dirty="0"/>
              <a:t> </a:t>
            </a:r>
            <a:r>
              <a:rPr lang="en-US" sz="2000" b="1" dirty="0" err="1"/>
              <a:t>piešimo</a:t>
            </a:r>
            <a:r>
              <a:rPr lang="en-US" sz="2000" b="1" dirty="0"/>
              <a:t> </a:t>
            </a:r>
            <a:r>
              <a:rPr lang="en-US" sz="2000" b="1" dirty="0" err="1"/>
              <a:t>technikas</a:t>
            </a:r>
            <a:r>
              <a:rPr lang="en-US" sz="2000" b="1" dirty="0"/>
              <a:t> </a:t>
            </a:r>
            <a:r>
              <a:rPr lang="en-US" sz="2000" b="1" dirty="0" err="1"/>
              <a:t>tyrinėti</a:t>
            </a:r>
            <a:r>
              <a:rPr lang="en-US" sz="2000" b="1" dirty="0"/>
              <a:t> </a:t>
            </a:r>
            <a:r>
              <a:rPr lang="en-US" sz="2000" b="1" dirty="0" err="1"/>
              <a:t>augalinių</a:t>
            </a:r>
            <a:r>
              <a:rPr lang="en-US" sz="2000" b="1" dirty="0"/>
              <a:t> </a:t>
            </a:r>
            <a:r>
              <a:rPr lang="en-US" sz="2000" b="1" dirty="0" err="1"/>
              <a:t>dažų</a:t>
            </a:r>
            <a:r>
              <a:rPr lang="en-US" sz="2000" b="1" dirty="0"/>
              <a:t> </a:t>
            </a:r>
            <a:r>
              <a:rPr lang="en-US" sz="2000" b="1" dirty="0" err="1"/>
              <a:t>spalvas</a:t>
            </a:r>
            <a:r>
              <a:rPr lang="en-US" sz="2000" b="1" dirty="0"/>
              <a:t> </a:t>
            </a:r>
            <a:r>
              <a:rPr lang="en-US" sz="2000" b="1" dirty="0" err="1"/>
              <a:t>ir</a:t>
            </a:r>
            <a:r>
              <a:rPr lang="en-US" sz="2000" b="1" dirty="0"/>
              <a:t> </a:t>
            </a:r>
            <a:r>
              <a:rPr lang="en-US" sz="2000" b="1" dirty="0" err="1"/>
              <a:t>savybes</a:t>
            </a:r>
            <a:r>
              <a:rPr lang="en-US" sz="2000" b="1" dirty="0"/>
              <a:t>, </a:t>
            </a:r>
            <a:r>
              <a:rPr lang="en-US" sz="2000" b="1" dirty="0" err="1"/>
              <a:t>kuriant</a:t>
            </a:r>
            <a:r>
              <a:rPr lang="en-US" sz="2000" b="1" dirty="0"/>
              <a:t> </a:t>
            </a:r>
            <a:r>
              <a:rPr lang="en-US" sz="2000" b="1" dirty="0" err="1"/>
              <a:t>vizualinius</a:t>
            </a:r>
            <a:r>
              <a:rPr lang="en-US" sz="2000" b="1" dirty="0"/>
              <a:t> </a:t>
            </a:r>
            <a:r>
              <a:rPr lang="en-US" sz="2000" b="1" dirty="0" err="1"/>
              <a:t>darbelius</a:t>
            </a:r>
            <a:r>
              <a:rPr lang="en-US" sz="2000" b="1" dirty="0"/>
              <a:t>.</a:t>
            </a:r>
          </a:p>
        </p:txBody>
      </p:sp>
      <p:pic>
        <p:nvPicPr>
          <p:cNvPr id="16" name="Paveikslėlis 15" descr="Paveikslėlis, kuriame yra Žmogaus veidas, asmuo, berniukas, vidaus&#10;&#10;Automatiškai sugeneruotas aprašymas">
            <a:extLst>
              <a:ext uri="{FF2B5EF4-FFF2-40B4-BE49-F238E27FC236}">
                <a16:creationId xmlns:a16="http://schemas.microsoft.com/office/drawing/2014/main" id="{44688ECA-B45F-4A9B-90D7-4BC44F7ED1AC}"/>
              </a:ext>
            </a:extLst>
          </p:cNvPr>
          <p:cNvPicPr>
            <a:picLocks noChangeAspect="1"/>
          </p:cNvPicPr>
          <p:nvPr/>
        </p:nvPicPr>
        <p:blipFill rotWithShape="1">
          <a:blip r:embed="rId3">
            <a:extLst>
              <a:ext uri="{28A0092B-C50C-407E-A947-70E740481C1C}">
                <a14:useLocalDpi xmlns:a14="http://schemas.microsoft.com/office/drawing/2010/main" val="0"/>
              </a:ext>
            </a:extLst>
          </a:blip>
          <a:srcRect l="12715" r="26893"/>
          <a:stretch/>
        </p:blipFill>
        <p:spPr>
          <a:xfrm rot="5400000">
            <a:off x="979156" y="2312688"/>
            <a:ext cx="3483864" cy="4326599"/>
          </a:xfrm>
          <a:prstGeom prst="rect">
            <a:avLst/>
          </a:prstGeom>
        </p:spPr>
      </p:pic>
      <p:pic>
        <p:nvPicPr>
          <p:cNvPr id="12" name="Turinio vietos rezervavimo ženklas 11" descr="Paveikslėlis, kuriame yra apranga, asmuo, vidaus, Žmogaus veidas&#10;&#10;Automatiškai sugeneruotas aprašymas">
            <a:extLst>
              <a:ext uri="{FF2B5EF4-FFF2-40B4-BE49-F238E27FC236}">
                <a16:creationId xmlns:a16="http://schemas.microsoft.com/office/drawing/2014/main" id="{4D631344-E799-4488-9C1B-023E1D76C2E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3" b="30114"/>
          <a:stretch/>
        </p:blipFill>
        <p:spPr>
          <a:xfrm>
            <a:off x="5074879" y="2729397"/>
            <a:ext cx="6646980" cy="3483864"/>
          </a:xfrm>
          <a:prstGeom prst="rect">
            <a:avLst/>
          </a:prstGeom>
        </p:spPr>
      </p:pic>
    </p:spTree>
    <p:extLst>
      <p:ext uri="{BB962C8B-B14F-4D97-AF65-F5344CB8AC3E}">
        <p14:creationId xmlns:p14="http://schemas.microsoft.com/office/powerpoint/2010/main" val="3878672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1F232A53-673E-406F-BB93-BF651C276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9D82C493-EED2-4782-A840-3FC7D521E526}"/>
              </a:ext>
            </a:extLst>
          </p:cNvPr>
          <p:cNvSpPr>
            <a:spLocks noGrp="1"/>
          </p:cNvSpPr>
          <p:nvPr>
            <p:ph type="title"/>
          </p:nvPr>
        </p:nvSpPr>
        <p:spPr>
          <a:xfrm>
            <a:off x="841248" y="510047"/>
            <a:ext cx="3300984" cy="1645920"/>
          </a:xfrm>
        </p:spPr>
        <p:txBody>
          <a:bodyPr vert="horz" lIns="91440" tIns="45720" rIns="91440" bIns="45720" rtlCol="0" anchor="ctr">
            <a:normAutofit/>
          </a:bodyPr>
          <a:lstStyle/>
          <a:p>
            <a:pPr>
              <a:lnSpc>
                <a:spcPct val="90000"/>
              </a:lnSpc>
            </a:pPr>
            <a:r>
              <a:rPr lang="en-US" sz="2800"/>
              <a:t>DARBO EIGA. PROCESAS</a:t>
            </a:r>
          </a:p>
        </p:txBody>
      </p:sp>
      <p:sp>
        <p:nvSpPr>
          <p:cNvPr id="27" name="Rectangle 26">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2736" y="1328435"/>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o vietos rezervavimo ženklas 3">
            <a:extLst>
              <a:ext uri="{FF2B5EF4-FFF2-40B4-BE49-F238E27FC236}">
                <a16:creationId xmlns:a16="http://schemas.microsoft.com/office/drawing/2014/main" id="{719C61B8-F4BF-49F3-9786-88E2C5B00380}"/>
              </a:ext>
            </a:extLst>
          </p:cNvPr>
          <p:cNvSpPr>
            <a:spLocks noGrp="1"/>
          </p:cNvSpPr>
          <p:nvPr>
            <p:ph type="body" sz="half" idx="2"/>
          </p:nvPr>
        </p:nvSpPr>
        <p:spPr>
          <a:xfrm>
            <a:off x="4581144" y="510047"/>
            <a:ext cx="6858000" cy="1645920"/>
          </a:xfrm>
        </p:spPr>
        <p:txBody>
          <a:bodyPr vert="horz" lIns="91440" tIns="45720" rIns="91440" bIns="45720" rtlCol="0" anchor="ctr">
            <a:normAutofit/>
          </a:bodyPr>
          <a:lstStyle/>
          <a:p>
            <a:pPr indent="-228600">
              <a:buFont typeface="Arial" panose="020B0604020202020204" pitchFamily="34" charset="0"/>
              <a:buChar char="•"/>
            </a:pPr>
            <a:r>
              <a:rPr lang="en-US" sz="2000" dirty="0" err="1"/>
              <a:t>Daržovių</a:t>
            </a:r>
            <a:r>
              <a:rPr lang="en-US" sz="2000" dirty="0"/>
              <a:t> </a:t>
            </a:r>
            <a:r>
              <a:rPr lang="en-US" sz="2000" dirty="0" err="1"/>
              <a:t>paruošimas</a:t>
            </a:r>
            <a:r>
              <a:rPr lang="en-US" sz="2000" dirty="0"/>
              <a:t> </a:t>
            </a:r>
            <a:r>
              <a:rPr lang="en-US" sz="2000" dirty="0" err="1"/>
              <a:t>dažų</a:t>
            </a:r>
            <a:r>
              <a:rPr lang="en-US" sz="2000" dirty="0"/>
              <a:t> </a:t>
            </a:r>
            <a:r>
              <a:rPr lang="en-US" sz="2000" dirty="0" err="1"/>
              <a:t>gamybai</a:t>
            </a:r>
            <a:r>
              <a:rPr lang="en-US" sz="2000" dirty="0"/>
              <a:t>: </a:t>
            </a:r>
            <a:r>
              <a:rPr lang="en-US" sz="2000" dirty="0" err="1"/>
              <a:t>lupinas</a:t>
            </a:r>
            <a:r>
              <a:rPr lang="en-US" sz="2000" dirty="0"/>
              <a:t>, </a:t>
            </a:r>
            <a:r>
              <a:rPr lang="en-US" sz="2000" dirty="0" err="1"/>
              <a:t>skutimas</a:t>
            </a:r>
            <a:r>
              <a:rPr lang="en-US" sz="2000" dirty="0"/>
              <a:t>, </a:t>
            </a:r>
            <a:r>
              <a:rPr lang="en-US" sz="2000" dirty="0" err="1"/>
              <a:t>pjaustymas</a:t>
            </a:r>
            <a:r>
              <a:rPr lang="en-US" sz="2000" dirty="0"/>
              <a:t>, </a:t>
            </a:r>
            <a:r>
              <a:rPr lang="en-US" sz="2000" dirty="0" err="1"/>
              <a:t>tarkavimas</a:t>
            </a:r>
            <a:r>
              <a:rPr lang="en-US" sz="2000" dirty="0"/>
              <a:t>, </a:t>
            </a:r>
            <a:r>
              <a:rPr lang="en-US" sz="2000" dirty="0" err="1"/>
              <a:t>trynimas</a:t>
            </a:r>
            <a:r>
              <a:rPr lang="en-US" sz="2000" dirty="0"/>
              <a:t> </a:t>
            </a:r>
            <a:r>
              <a:rPr lang="en-US" sz="2000" dirty="0" err="1"/>
              <a:t>maisto</a:t>
            </a:r>
            <a:r>
              <a:rPr lang="en-US" sz="2000" dirty="0"/>
              <a:t> </a:t>
            </a:r>
            <a:r>
              <a:rPr lang="en-US" sz="2000" dirty="0" err="1"/>
              <a:t>smulkintuvu</a:t>
            </a:r>
            <a:r>
              <a:rPr lang="en-US" sz="2000" dirty="0"/>
              <a:t>, </a:t>
            </a:r>
            <a:r>
              <a:rPr lang="en-US" sz="2000" dirty="0" err="1"/>
              <a:t>masės</a:t>
            </a:r>
            <a:r>
              <a:rPr lang="en-US" sz="2000" dirty="0"/>
              <a:t> </a:t>
            </a:r>
            <a:r>
              <a:rPr lang="en-US" sz="2000" dirty="0" err="1"/>
              <a:t>košimas</a:t>
            </a:r>
            <a:r>
              <a:rPr lang="en-US" sz="2000" dirty="0"/>
              <a:t> per </a:t>
            </a:r>
            <a:r>
              <a:rPr lang="en-US" sz="2000" dirty="0" err="1"/>
              <a:t>sietelį</a:t>
            </a:r>
            <a:r>
              <a:rPr lang="en-US" sz="2000" dirty="0"/>
              <a:t>.</a:t>
            </a:r>
          </a:p>
        </p:txBody>
      </p:sp>
      <p:pic>
        <p:nvPicPr>
          <p:cNvPr id="10" name="Paveikslėlis 9" descr="Paveikslėlis, kuriame yra apranga, asmuo, gimtadienio tortas, pyragas&#10;&#10;Automatiškai sugeneruotas aprašymas">
            <a:extLst>
              <a:ext uri="{FF2B5EF4-FFF2-40B4-BE49-F238E27FC236}">
                <a16:creationId xmlns:a16="http://schemas.microsoft.com/office/drawing/2014/main" id="{385913A3-5504-48BC-A0EE-A6A6730E3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7047" y="2439315"/>
            <a:ext cx="2629402" cy="3739805"/>
          </a:xfrm>
          <a:prstGeom prst="rect">
            <a:avLst/>
          </a:prstGeom>
        </p:spPr>
      </p:pic>
      <p:pic>
        <p:nvPicPr>
          <p:cNvPr id="12" name="Paveikslėlis 11" descr="Paveikslėlis, kuriame yra Žmogaus veidas, apranga, asmuo, kūdikis&#10;&#10;Automatiškai sugeneruotas aprašymas">
            <a:extLst>
              <a:ext uri="{FF2B5EF4-FFF2-40B4-BE49-F238E27FC236}">
                <a16:creationId xmlns:a16="http://schemas.microsoft.com/office/drawing/2014/main" id="{7EEA5D6D-B782-476B-8F8C-26631162F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430813" y="2944478"/>
            <a:ext cx="3739806" cy="2729484"/>
          </a:xfrm>
          <a:prstGeom prst="rect">
            <a:avLst/>
          </a:prstGeom>
        </p:spPr>
      </p:pic>
      <p:pic>
        <p:nvPicPr>
          <p:cNvPr id="7" name="Paveikslėlis 6" descr="Paveikslėlis, kuriame yra asmuo, apranga, vidaus, Medicininė įranga&#10;&#10;Automatiškai sugeneruotas aprašymas">
            <a:extLst>
              <a:ext uri="{FF2B5EF4-FFF2-40B4-BE49-F238E27FC236}">
                <a16:creationId xmlns:a16="http://schemas.microsoft.com/office/drawing/2014/main" id="{C8075BA0-A9D0-4A9D-96F8-24A4A1533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76309" y="2919457"/>
            <a:ext cx="3739806" cy="2779525"/>
          </a:xfrm>
          <a:prstGeom prst="rect">
            <a:avLst/>
          </a:prstGeom>
        </p:spPr>
      </p:pic>
      <p:pic>
        <p:nvPicPr>
          <p:cNvPr id="5" name="Turinio vietos rezervavimo ženklas 4" descr="Paveikslėlis, kuriame yra asmuo, apranga, vidaus, kūdikis&#10;&#10;Automatiškai sugeneruotas aprašymas">
            <a:extLst>
              <a:ext uri="{FF2B5EF4-FFF2-40B4-BE49-F238E27FC236}">
                <a16:creationId xmlns:a16="http://schemas.microsoft.com/office/drawing/2014/main" id="{DCCCD9B1-BF8A-41CF-B522-E2DB392B260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42448" y="2377664"/>
            <a:ext cx="2834640" cy="3801457"/>
          </a:xfrm>
          <a:prstGeom prst="rect">
            <a:avLst/>
          </a:prstGeom>
        </p:spPr>
      </p:pic>
    </p:spTree>
    <p:extLst>
      <p:ext uri="{BB962C8B-B14F-4D97-AF65-F5344CB8AC3E}">
        <p14:creationId xmlns:p14="http://schemas.microsoft.com/office/powerpoint/2010/main" val="2964676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16">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18">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E21BD142-3753-41CD-8394-F4ADC74A0AC8}"/>
              </a:ext>
            </a:extLst>
          </p:cNvPr>
          <p:cNvSpPr>
            <a:spLocks noGrp="1"/>
          </p:cNvSpPr>
          <p:nvPr>
            <p:ph type="title"/>
          </p:nvPr>
        </p:nvSpPr>
        <p:spPr>
          <a:xfrm>
            <a:off x="841247" y="978619"/>
            <a:ext cx="3410712" cy="1106424"/>
          </a:xfrm>
        </p:spPr>
        <p:txBody>
          <a:bodyPr vert="horz" lIns="91440" tIns="45720" rIns="91440" bIns="45720" rtlCol="0" anchor="ctr">
            <a:normAutofit/>
          </a:bodyPr>
          <a:lstStyle/>
          <a:p>
            <a:pPr>
              <a:lnSpc>
                <a:spcPct val="90000"/>
              </a:lnSpc>
            </a:pPr>
            <a:r>
              <a:rPr lang="en-US" sz="3600" dirty="0"/>
              <a:t>REZULTATAS</a:t>
            </a:r>
          </a:p>
        </p:txBody>
      </p:sp>
      <p:sp>
        <p:nvSpPr>
          <p:cNvPr id="29" name="Rectangle 20">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o vietos rezervavimo ženklas 3">
            <a:extLst>
              <a:ext uri="{FF2B5EF4-FFF2-40B4-BE49-F238E27FC236}">
                <a16:creationId xmlns:a16="http://schemas.microsoft.com/office/drawing/2014/main" id="{FD330720-3AB3-4735-9BE8-7BA4D0E6642B}"/>
              </a:ext>
            </a:extLst>
          </p:cNvPr>
          <p:cNvSpPr>
            <a:spLocks noGrp="1"/>
          </p:cNvSpPr>
          <p:nvPr>
            <p:ph type="body" sz="half" idx="2"/>
          </p:nvPr>
        </p:nvSpPr>
        <p:spPr>
          <a:xfrm>
            <a:off x="841248" y="2252870"/>
            <a:ext cx="3412219" cy="3560251"/>
          </a:xfrm>
        </p:spPr>
        <p:txBody>
          <a:bodyPr vert="horz" lIns="91440" tIns="45720" rIns="91440" bIns="45720" rtlCol="0">
            <a:normAutofit/>
          </a:bodyPr>
          <a:lstStyle/>
          <a:p>
            <a:pPr indent="-228600" algn="just">
              <a:buFont typeface="Arial" panose="020B0604020202020204" pitchFamily="34" charset="0"/>
              <a:buChar char="•"/>
            </a:pPr>
            <a:r>
              <a:rPr lang="en-US" sz="2000" dirty="0" err="1"/>
              <a:t>Pagaminta</a:t>
            </a:r>
            <a:r>
              <a:rPr lang="en-US" sz="2000" dirty="0"/>
              <a:t> 7-ios </a:t>
            </a:r>
            <a:r>
              <a:rPr lang="en-US" sz="2000" dirty="0" err="1"/>
              <a:t>spalvos</a:t>
            </a:r>
            <a:r>
              <a:rPr lang="en-US" sz="2000" dirty="0"/>
              <a:t> </a:t>
            </a:r>
            <a:r>
              <a:rPr lang="en-US" sz="2000" dirty="0" err="1"/>
              <a:t>augalinių</a:t>
            </a:r>
            <a:r>
              <a:rPr lang="en-US" sz="2000" dirty="0"/>
              <a:t> </a:t>
            </a:r>
            <a:r>
              <a:rPr lang="en-US" sz="2000" dirty="0" err="1"/>
              <a:t>dalinių</a:t>
            </a:r>
            <a:r>
              <a:rPr lang="en-US" sz="2000" dirty="0"/>
              <a:t> </a:t>
            </a:r>
            <a:r>
              <a:rPr lang="en-US" sz="2000" dirty="0" err="1"/>
              <a:t>dažų</a:t>
            </a:r>
            <a:r>
              <a:rPr lang="en-US" sz="2000" dirty="0"/>
              <a:t>.</a:t>
            </a:r>
          </a:p>
          <a:p>
            <a:pPr indent="-228600" algn="just">
              <a:buFont typeface="Arial" panose="020B0604020202020204" pitchFamily="34" charset="0"/>
              <a:buChar char="•"/>
            </a:pPr>
            <a:r>
              <a:rPr lang="en-US" sz="2000" dirty="0" err="1"/>
              <a:t>Analizuota</a:t>
            </a:r>
            <a:r>
              <a:rPr lang="en-US" sz="2000" dirty="0"/>
              <a:t>, </a:t>
            </a:r>
            <a:r>
              <a:rPr lang="en-US" sz="2000" dirty="0" err="1"/>
              <a:t>aptarta</a:t>
            </a:r>
            <a:r>
              <a:rPr lang="en-US" sz="2000" dirty="0"/>
              <a:t> </a:t>
            </a:r>
            <a:r>
              <a:rPr lang="en-US" sz="2000" dirty="0" err="1"/>
              <a:t>jų</a:t>
            </a:r>
            <a:r>
              <a:rPr lang="en-US" sz="2000" dirty="0"/>
              <a:t> </a:t>
            </a:r>
            <a:r>
              <a:rPr lang="en-US" sz="2000" dirty="0" err="1"/>
              <a:t>spalvos</a:t>
            </a:r>
            <a:r>
              <a:rPr lang="en-US" sz="2000" dirty="0"/>
              <a:t> </a:t>
            </a:r>
            <a:r>
              <a:rPr lang="en-US" sz="2000" dirty="0" err="1"/>
              <a:t>ir</a:t>
            </a:r>
            <a:r>
              <a:rPr lang="en-US" sz="2000" dirty="0"/>
              <a:t> </a:t>
            </a:r>
            <a:r>
              <a:rPr lang="en-US" sz="2000" dirty="0" err="1"/>
              <a:t>savybės</a:t>
            </a:r>
            <a:r>
              <a:rPr lang="en-US" sz="2000" dirty="0"/>
              <a:t>. </a:t>
            </a:r>
          </a:p>
        </p:txBody>
      </p:sp>
      <p:pic>
        <p:nvPicPr>
          <p:cNvPr id="6" name="Turinio vietos rezervavimo ženklas 5" descr="Paveikslėlis, kuriame yra Žmogaus veidas, apranga, asmuo, vidaus&#10;&#10;Automatiškai sugeneruotas aprašymas">
            <a:extLst>
              <a:ext uri="{FF2B5EF4-FFF2-40B4-BE49-F238E27FC236}">
                <a16:creationId xmlns:a16="http://schemas.microsoft.com/office/drawing/2014/main" id="{F842F4B3-EF1E-4D54-BC24-9DF51E7B13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20640" y="882396"/>
            <a:ext cx="6672000" cy="5004000"/>
          </a:xfrm>
          <a:prstGeom prst="rect">
            <a:avLst/>
          </a:prstGeom>
        </p:spPr>
      </p:pic>
    </p:spTree>
    <p:extLst>
      <p:ext uri="{BB962C8B-B14F-4D97-AF65-F5344CB8AC3E}">
        <p14:creationId xmlns:p14="http://schemas.microsoft.com/office/powerpoint/2010/main" val="363617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1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20">
            <a:extLst>
              <a:ext uri="{FF2B5EF4-FFF2-40B4-BE49-F238E27FC236}">
                <a16:creationId xmlns:a16="http://schemas.microsoft.com/office/drawing/2014/main" id="{C76F23D8-F48E-4408-B216-AF6FBEB31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2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A5477090-5E0C-4F49-9A21-A2E351B6ED4B}"/>
              </a:ext>
            </a:extLst>
          </p:cNvPr>
          <p:cNvSpPr>
            <a:spLocks noGrp="1"/>
          </p:cNvSpPr>
          <p:nvPr>
            <p:ph type="title"/>
          </p:nvPr>
        </p:nvSpPr>
        <p:spPr>
          <a:xfrm>
            <a:off x="868680" y="483732"/>
            <a:ext cx="5001768" cy="1185353"/>
          </a:xfrm>
        </p:spPr>
        <p:txBody>
          <a:bodyPr vert="horz" lIns="91440" tIns="45720" rIns="91440" bIns="45720" rtlCol="0" anchor="ctr">
            <a:normAutofit/>
          </a:bodyPr>
          <a:lstStyle/>
          <a:p>
            <a:pPr>
              <a:lnSpc>
                <a:spcPct val="90000"/>
              </a:lnSpc>
            </a:pPr>
            <a:r>
              <a:rPr lang="en-US" sz="3300"/>
              <a:t>EKSPERIMENTAVIMAS </a:t>
            </a:r>
          </a:p>
        </p:txBody>
      </p:sp>
      <p:sp>
        <p:nvSpPr>
          <p:cNvPr id="4" name="Teksto vietos rezervavimo ženklas 3">
            <a:extLst>
              <a:ext uri="{FF2B5EF4-FFF2-40B4-BE49-F238E27FC236}">
                <a16:creationId xmlns:a16="http://schemas.microsoft.com/office/drawing/2014/main" id="{D9179883-60FD-44D8-B384-51A4EC0C6958}"/>
              </a:ext>
            </a:extLst>
          </p:cNvPr>
          <p:cNvSpPr>
            <a:spLocks noGrp="1"/>
          </p:cNvSpPr>
          <p:nvPr>
            <p:ph type="body" sz="half" idx="2"/>
          </p:nvPr>
        </p:nvSpPr>
        <p:spPr>
          <a:xfrm>
            <a:off x="6382512" y="483732"/>
            <a:ext cx="4940808" cy="1185353"/>
          </a:xfrm>
        </p:spPr>
        <p:txBody>
          <a:bodyPr vert="horz" lIns="91440" tIns="45720" rIns="91440" bIns="45720" rtlCol="0" anchor="ctr">
            <a:normAutofit/>
          </a:bodyPr>
          <a:lstStyle/>
          <a:p>
            <a:r>
              <a:rPr lang="en-US" sz="2000" dirty="0" err="1"/>
              <a:t>Augalinių</a:t>
            </a:r>
            <a:r>
              <a:rPr lang="en-US" sz="2000" dirty="0"/>
              <a:t> </a:t>
            </a:r>
            <a:r>
              <a:rPr lang="en-US" sz="2000" dirty="0" err="1"/>
              <a:t>dažų</a:t>
            </a:r>
            <a:r>
              <a:rPr lang="en-US" sz="2000" dirty="0"/>
              <a:t> </a:t>
            </a:r>
            <a:r>
              <a:rPr lang="en-US" sz="2000" dirty="0" err="1"/>
              <a:t>spalvų</a:t>
            </a:r>
            <a:r>
              <a:rPr lang="en-US" sz="2000" dirty="0"/>
              <a:t>, </a:t>
            </a:r>
            <a:r>
              <a:rPr lang="en-US" sz="2000" dirty="0" err="1"/>
              <a:t>savybių</a:t>
            </a:r>
            <a:r>
              <a:rPr lang="en-US" sz="2000" dirty="0"/>
              <a:t> </a:t>
            </a:r>
            <a:r>
              <a:rPr lang="en-US" sz="2000" dirty="0" err="1"/>
              <a:t>tyrinėjimas</a:t>
            </a:r>
            <a:r>
              <a:rPr lang="en-US" sz="2000" dirty="0"/>
              <a:t> </a:t>
            </a:r>
            <a:r>
              <a:rPr lang="en-US" sz="2000" dirty="0" err="1"/>
              <a:t>kūrybos</a:t>
            </a:r>
            <a:r>
              <a:rPr lang="en-US" sz="2000" dirty="0"/>
              <a:t> </a:t>
            </a:r>
            <a:r>
              <a:rPr lang="en-US" sz="2000" dirty="0" err="1"/>
              <a:t>procese</a:t>
            </a:r>
            <a:r>
              <a:rPr lang="en-US" sz="2000" dirty="0"/>
              <a:t>, </a:t>
            </a:r>
            <a:r>
              <a:rPr lang="en-US" sz="2000" dirty="0" err="1"/>
              <a:t>taikant</a:t>
            </a:r>
            <a:r>
              <a:rPr lang="en-US" sz="2000" dirty="0"/>
              <a:t> </a:t>
            </a:r>
            <a:r>
              <a:rPr lang="en-US" sz="2000" dirty="0" err="1"/>
              <a:t>taškavimo</a:t>
            </a:r>
            <a:r>
              <a:rPr lang="en-US" sz="2000" dirty="0"/>
              <a:t> </a:t>
            </a:r>
            <a:r>
              <a:rPr lang="en-US" sz="2000" dirty="0" err="1"/>
              <a:t>techniką</a:t>
            </a:r>
            <a:r>
              <a:rPr lang="en-US" sz="2000" dirty="0"/>
              <a:t>.</a:t>
            </a:r>
          </a:p>
        </p:txBody>
      </p:sp>
      <p:sp>
        <p:nvSpPr>
          <p:cNvPr id="32" name="Rectangle 24">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57362"/>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8698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aveikslėlis 11" descr="Paveikslėlis, kuriame yra dažai, audinys, gėlė, menas&#10;&#10;Automatiškai sugeneruotas aprašymas">
            <a:extLst>
              <a:ext uri="{FF2B5EF4-FFF2-40B4-BE49-F238E27FC236}">
                <a16:creationId xmlns:a16="http://schemas.microsoft.com/office/drawing/2014/main" id="{95CA3ACA-69B7-4A13-BB1F-44C2ACC1E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364" y="1723500"/>
            <a:ext cx="2785636" cy="4160520"/>
          </a:xfrm>
          <a:prstGeom prst="rect">
            <a:avLst/>
          </a:prstGeom>
        </p:spPr>
      </p:pic>
      <p:pic>
        <p:nvPicPr>
          <p:cNvPr id="6" name="Turinio vietos rezervavimo ženklas 5" descr="Paveikslėlis, kuriame yra asmuo, apranga, vidaus, Žmogaus veidas&#10;&#10;Automatiškai sugeneruotas aprašymas">
            <a:extLst>
              <a:ext uri="{FF2B5EF4-FFF2-40B4-BE49-F238E27FC236}">
                <a16:creationId xmlns:a16="http://schemas.microsoft.com/office/drawing/2014/main" id="{A599EC5D-603C-4560-B29E-E0ACE8FEF2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524041" y="2247542"/>
            <a:ext cx="4160519" cy="3112437"/>
          </a:xfrm>
          <a:prstGeom prst="rect">
            <a:avLst/>
          </a:prstGeom>
        </p:spPr>
      </p:pic>
      <p:pic>
        <p:nvPicPr>
          <p:cNvPr id="8" name="Paveikslėlis 7" descr="Paveikslėlis, kuriame yra asmuo, apranga, Žmogaus veidas, Vaikų piešiniai&#10;&#10;Automatiškai sugeneruotas aprašymas">
            <a:extLst>
              <a:ext uri="{FF2B5EF4-FFF2-40B4-BE49-F238E27FC236}">
                <a16:creationId xmlns:a16="http://schemas.microsoft.com/office/drawing/2014/main" id="{5980E0B6-A125-4E59-A8BA-AF1FB99E1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10928" y="2290429"/>
            <a:ext cx="4160520" cy="3026663"/>
          </a:xfrm>
          <a:prstGeom prst="rect">
            <a:avLst/>
          </a:prstGeom>
        </p:spPr>
      </p:pic>
      <p:pic>
        <p:nvPicPr>
          <p:cNvPr id="10" name="Paveikslėlis 9" descr="Paveikslėlis, kuriame yra asmuo, apranga, Žmogaus veidas, kūdikis&#10;&#10;Automatiškai sugeneruotas aprašymas">
            <a:extLst>
              <a:ext uri="{FF2B5EF4-FFF2-40B4-BE49-F238E27FC236}">
                <a16:creationId xmlns:a16="http://schemas.microsoft.com/office/drawing/2014/main" id="{524AA50A-C18C-43EC-95A9-84D80AED1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625182" y="2102838"/>
            <a:ext cx="4160520" cy="3401843"/>
          </a:xfrm>
          <a:prstGeom prst="rect">
            <a:avLst/>
          </a:prstGeom>
        </p:spPr>
      </p:pic>
    </p:spTree>
    <p:extLst>
      <p:ext uri="{BB962C8B-B14F-4D97-AF65-F5344CB8AC3E}">
        <p14:creationId xmlns:p14="http://schemas.microsoft.com/office/powerpoint/2010/main" val="2368008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1F232A53-673E-406F-BB93-BF651C276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Pavadinimas 1">
            <a:extLst>
              <a:ext uri="{FF2B5EF4-FFF2-40B4-BE49-F238E27FC236}">
                <a16:creationId xmlns:a16="http://schemas.microsoft.com/office/drawing/2014/main" id="{AABB4670-BA84-4689-8F2D-2835960B0CBF}"/>
              </a:ext>
            </a:extLst>
          </p:cNvPr>
          <p:cNvSpPr>
            <a:spLocks noGrp="1"/>
          </p:cNvSpPr>
          <p:nvPr>
            <p:ph type="title"/>
          </p:nvPr>
        </p:nvSpPr>
        <p:spPr>
          <a:xfrm>
            <a:off x="674007" y="510047"/>
            <a:ext cx="3775328" cy="1645920"/>
          </a:xfrm>
        </p:spPr>
        <p:txBody>
          <a:bodyPr vert="horz" lIns="91440" tIns="45720" rIns="91440" bIns="45720" rtlCol="0" anchor="ctr">
            <a:normAutofit/>
          </a:bodyPr>
          <a:lstStyle/>
          <a:p>
            <a:pPr>
              <a:lnSpc>
                <a:spcPct val="90000"/>
              </a:lnSpc>
            </a:pPr>
            <a:r>
              <a:rPr lang="en-US" sz="2400" dirty="0"/>
              <a:t>EKSPERIMENTAVIMAS</a:t>
            </a:r>
          </a:p>
        </p:txBody>
      </p:sp>
      <p:sp>
        <p:nvSpPr>
          <p:cNvPr id="27" name="Rectangle 26">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2736" y="1328435"/>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o vietos rezervavimo ženklas 3">
            <a:extLst>
              <a:ext uri="{FF2B5EF4-FFF2-40B4-BE49-F238E27FC236}">
                <a16:creationId xmlns:a16="http://schemas.microsoft.com/office/drawing/2014/main" id="{ADA49CAE-E15F-4E6A-A649-C094A63E6D70}"/>
              </a:ext>
            </a:extLst>
          </p:cNvPr>
          <p:cNvSpPr>
            <a:spLocks noGrp="1"/>
          </p:cNvSpPr>
          <p:nvPr>
            <p:ph type="body" sz="half" idx="2"/>
          </p:nvPr>
        </p:nvSpPr>
        <p:spPr>
          <a:xfrm>
            <a:off x="4581144" y="510047"/>
            <a:ext cx="6858000" cy="1645920"/>
          </a:xfrm>
        </p:spPr>
        <p:txBody>
          <a:bodyPr vert="horz" lIns="91440" tIns="45720" rIns="91440" bIns="45720" rtlCol="0" anchor="ctr">
            <a:normAutofit/>
          </a:bodyPr>
          <a:lstStyle/>
          <a:p>
            <a:pPr indent="-228600">
              <a:buFont typeface="Arial" panose="020B0604020202020204" pitchFamily="34" charset="0"/>
              <a:buChar char="•"/>
            </a:pPr>
            <a:r>
              <a:rPr lang="en-US" sz="2000" dirty="0" err="1"/>
              <a:t>Augalinių</a:t>
            </a:r>
            <a:r>
              <a:rPr lang="en-US" sz="2000" dirty="0"/>
              <a:t> </a:t>
            </a:r>
            <a:r>
              <a:rPr lang="en-US" sz="2000" dirty="0" err="1"/>
              <a:t>dažų</a:t>
            </a:r>
            <a:r>
              <a:rPr lang="en-US" sz="2000" dirty="0"/>
              <a:t> </a:t>
            </a:r>
            <a:r>
              <a:rPr lang="en-US" sz="2000" dirty="0" err="1"/>
              <a:t>spalvų</a:t>
            </a:r>
            <a:r>
              <a:rPr lang="en-US" sz="2000" dirty="0"/>
              <a:t>, </a:t>
            </a:r>
            <a:r>
              <a:rPr lang="en-US" sz="2000" dirty="0" err="1"/>
              <a:t>savybių</a:t>
            </a:r>
            <a:r>
              <a:rPr lang="en-US" sz="2000" dirty="0"/>
              <a:t> </a:t>
            </a:r>
            <a:r>
              <a:rPr lang="en-US" sz="2000" dirty="0" err="1"/>
              <a:t>tyrinėjimas</a:t>
            </a:r>
            <a:r>
              <a:rPr lang="en-US" sz="2000" dirty="0"/>
              <a:t> </a:t>
            </a:r>
            <a:r>
              <a:rPr lang="en-US" sz="2000" dirty="0" err="1"/>
              <a:t>kūrybos</a:t>
            </a:r>
            <a:r>
              <a:rPr lang="en-US" sz="2000" dirty="0"/>
              <a:t> </a:t>
            </a:r>
            <a:r>
              <a:rPr lang="en-US" sz="2000" dirty="0" err="1"/>
              <a:t>procese</a:t>
            </a:r>
            <a:r>
              <a:rPr lang="en-US" sz="2000" dirty="0"/>
              <a:t>, </a:t>
            </a:r>
            <a:r>
              <a:rPr lang="en-US" sz="2000" dirty="0" err="1"/>
              <a:t>taikant</a:t>
            </a:r>
            <a:r>
              <a:rPr lang="en-US" sz="2000" dirty="0"/>
              <a:t> </a:t>
            </a:r>
            <a:r>
              <a:rPr lang="en-US" sz="2000" dirty="0" err="1"/>
              <a:t>piešimo</a:t>
            </a:r>
            <a:r>
              <a:rPr lang="en-US" sz="2000" dirty="0"/>
              <a:t> </a:t>
            </a:r>
            <a:r>
              <a:rPr lang="en-US" sz="2000" dirty="0" err="1"/>
              <a:t>techniką</a:t>
            </a:r>
            <a:r>
              <a:rPr lang="en-US" sz="2000" dirty="0"/>
              <a:t>.</a:t>
            </a:r>
          </a:p>
          <a:p>
            <a:pPr indent="-228600">
              <a:buFont typeface="Arial" panose="020B0604020202020204" pitchFamily="34" charset="0"/>
              <a:buChar char="•"/>
            </a:pPr>
            <a:endParaRPr lang="en-US" sz="1700" dirty="0"/>
          </a:p>
        </p:txBody>
      </p:sp>
      <p:pic>
        <p:nvPicPr>
          <p:cNvPr id="6" name="Turinio vietos rezervavimo ženklas 5" descr="Paveikslėlis, kuriame yra apranga, Vaikų piešiniai, asmuo, Mokymasis&#10;&#10;Automatiškai sugeneruotas aprašymas">
            <a:extLst>
              <a:ext uri="{FF2B5EF4-FFF2-40B4-BE49-F238E27FC236}">
                <a16:creationId xmlns:a16="http://schemas.microsoft.com/office/drawing/2014/main" id="{06EBC9BA-8634-4273-A3A0-165A327803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05181" y="2911643"/>
            <a:ext cx="3639312" cy="3028950"/>
          </a:xfrm>
          <a:prstGeom prst="rect">
            <a:avLst/>
          </a:prstGeom>
        </p:spPr>
      </p:pic>
      <p:pic>
        <p:nvPicPr>
          <p:cNvPr id="12" name="Paveikslėlis 11" descr="Paveikslėlis, kuriame yra apranga, Žmogaus veidas, asmuo, vidaus&#10;&#10;Automatiškai sugeneruotas aprašymas">
            <a:extLst>
              <a:ext uri="{FF2B5EF4-FFF2-40B4-BE49-F238E27FC236}">
                <a16:creationId xmlns:a16="http://schemas.microsoft.com/office/drawing/2014/main" id="{19233402-BCF5-465E-B4EC-C65641DC4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86050" y="2949362"/>
            <a:ext cx="3639312" cy="2953512"/>
          </a:xfrm>
          <a:prstGeom prst="rect">
            <a:avLst/>
          </a:prstGeom>
        </p:spPr>
      </p:pic>
      <p:pic>
        <p:nvPicPr>
          <p:cNvPr id="8" name="Paveikslėlis 7" descr="Paveikslėlis, kuriame yra Žmogaus veidas, apranga, asmuo, rankraštis&#10;&#10;Automatiškai sugeneruotas aprašymas">
            <a:extLst>
              <a:ext uri="{FF2B5EF4-FFF2-40B4-BE49-F238E27FC236}">
                <a16:creationId xmlns:a16="http://schemas.microsoft.com/office/drawing/2014/main" id="{027F32D3-D8D6-45F4-BE6F-925CCFACC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51576" y="2837348"/>
            <a:ext cx="3639312" cy="3177540"/>
          </a:xfrm>
          <a:prstGeom prst="rect">
            <a:avLst/>
          </a:prstGeom>
        </p:spPr>
      </p:pic>
      <p:pic>
        <p:nvPicPr>
          <p:cNvPr id="10" name="Paveikslėlis 9" descr="Paveikslėlis, kuriame yra asmuo, apranga, Žmogaus veidas, mergaitė&#10;&#10;Automatiškai sugeneruotas aprašymas">
            <a:extLst>
              <a:ext uri="{FF2B5EF4-FFF2-40B4-BE49-F238E27FC236}">
                <a16:creationId xmlns:a16="http://schemas.microsoft.com/office/drawing/2014/main" id="{5F539862-0027-47DE-9F68-DEAD5E0823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857869" y="2911643"/>
            <a:ext cx="3639312" cy="3028950"/>
          </a:xfrm>
          <a:prstGeom prst="rect">
            <a:avLst/>
          </a:prstGeom>
        </p:spPr>
      </p:pic>
    </p:spTree>
    <p:extLst>
      <p:ext uri="{BB962C8B-B14F-4D97-AF65-F5344CB8AC3E}">
        <p14:creationId xmlns:p14="http://schemas.microsoft.com/office/powerpoint/2010/main" val="2272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urinio vietos rezervavimo ženklas 2">
            <a:extLst>
              <a:ext uri="{FF2B5EF4-FFF2-40B4-BE49-F238E27FC236}">
                <a16:creationId xmlns:a16="http://schemas.microsoft.com/office/drawing/2014/main" id="{6E422187-36A0-4BF4-9C3D-100F0DA31892}"/>
              </a:ext>
            </a:extLst>
          </p:cNvPr>
          <p:cNvSpPr>
            <a:spLocks noGrp="1"/>
          </p:cNvSpPr>
          <p:nvPr>
            <p:ph idx="1"/>
          </p:nvPr>
        </p:nvSpPr>
        <p:spPr>
          <a:xfrm>
            <a:off x="4965192" y="270933"/>
            <a:ext cx="6729984" cy="6789759"/>
          </a:xfrm>
        </p:spPr>
        <p:txBody>
          <a:bodyPr>
            <a:normAutofit fontScale="62500" lnSpcReduction="20000"/>
          </a:bodyPr>
          <a:lstStyle/>
          <a:p>
            <a:pPr marL="342900" lvl="0" indent="-342900" algn="just">
              <a:spcBef>
                <a:spcPts val="800"/>
              </a:spcBef>
              <a:buChar char="•"/>
            </a:pPr>
            <a:r>
              <a:rPr lang="lt-LT" sz="3600" dirty="0"/>
              <a:t>Hipotezė įrodyta, taikant eksperimento metodą galima pagaminti dažus iš maisto produktų ir juos naudoti kūrybinėje-meninėje veikloje.</a:t>
            </a:r>
          </a:p>
          <a:p>
            <a:pPr algn="just"/>
            <a:r>
              <a:rPr lang="lt-LT" sz="3600" dirty="0"/>
              <a:t>Ugdytiniai aktyviai įsijungė į ugdymosi procesą, rodydami iniciatyvumą, tenkindami savo smalsumą, </a:t>
            </a:r>
            <a:r>
              <a:rPr lang="lt-LT" sz="3600" dirty="0" err="1"/>
              <a:t>žingeidumą</a:t>
            </a:r>
            <a:r>
              <a:rPr lang="lt-LT" sz="3600" dirty="0"/>
              <a:t>, pojūčiais tyrinėdami augalinius dažus, patyrė atradimo džiaugsmą, praturtino savo žinias apie  aplinkos pažinimą.   Stiprino pirštų ir rankos judesius, lavino rankos ir akies koordinaciją, skaičiavimo, matavimo ir svėrimo įgūdžius. Naudodamiesi technine įranga prisiminė saugaus elgesio su elektriniais buitiniais prietaisais taisykles. Bendraudami ir bendradarbiaudami tarpusavyje, dalindamiesi savo pastebėjimais, potyriais, patirtimi sprendė probleminius klausimus, mokėsi mokytis</a:t>
            </a:r>
            <a:r>
              <a:rPr lang="lt-LT" sz="3600" b="1" dirty="0"/>
              <a:t>. </a:t>
            </a:r>
            <a:r>
              <a:rPr lang="lt-LT" sz="3600" dirty="0"/>
              <a:t>Įgyvendindami savo meninės vizualines raiškos idėjas lavino kūrybinius gebėjimus.</a:t>
            </a:r>
          </a:p>
          <a:p>
            <a:pPr algn="just"/>
            <a:endParaRPr lang="lt-LT" sz="3600" dirty="0"/>
          </a:p>
          <a:p>
            <a:endParaRPr lang="lt-LT" dirty="0"/>
          </a:p>
        </p:txBody>
      </p:sp>
      <p:sp>
        <p:nvSpPr>
          <p:cNvPr id="4" name="Teksto vietos rezervavimo ženklas 3">
            <a:extLst>
              <a:ext uri="{FF2B5EF4-FFF2-40B4-BE49-F238E27FC236}">
                <a16:creationId xmlns:a16="http://schemas.microsoft.com/office/drawing/2014/main" id="{0D1D851D-628C-4288-9BE9-8B6097D3248D}"/>
              </a:ext>
            </a:extLst>
          </p:cNvPr>
          <p:cNvSpPr>
            <a:spLocks noGrp="1"/>
          </p:cNvSpPr>
          <p:nvPr>
            <p:ph type="body" sz="half" idx="2"/>
          </p:nvPr>
        </p:nvSpPr>
        <p:spPr/>
        <p:txBody>
          <a:bodyPr>
            <a:normAutofit/>
          </a:bodyPr>
          <a:lstStyle/>
          <a:p>
            <a:pPr lvl="0" algn="just">
              <a:spcBef>
                <a:spcPts val="800"/>
              </a:spcBef>
            </a:pPr>
            <a:endParaRPr lang="lt-LT" dirty="0"/>
          </a:p>
        </p:txBody>
      </p:sp>
      <p:pic>
        <p:nvPicPr>
          <p:cNvPr id="6" name="Paveikslėlis 5" descr="Paveikslėlis, kuriame yra Vaikų piešiniai, tapymas, menas, piešimas&#10;&#10;Automatiškai sugeneruotas aprašymas">
            <a:extLst>
              <a:ext uri="{FF2B5EF4-FFF2-40B4-BE49-F238E27FC236}">
                <a16:creationId xmlns:a16="http://schemas.microsoft.com/office/drawing/2014/main" id="{243E0991-8EA0-4A02-A95E-3A3BE278F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81" y="3438145"/>
            <a:ext cx="5041886" cy="3640836"/>
          </a:xfrm>
          <a:prstGeom prst="rect">
            <a:avLst/>
          </a:prstGeom>
        </p:spPr>
      </p:pic>
      <p:pic>
        <p:nvPicPr>
          <p:cNvPr id="8" name="Paveikslėlis 7" descr="Paveikslėlis, kuriame yra tapymas, Vaikų piešiniai, piešimas, menas&#10;&#10;Automatiškai sugeneruotas aprašymas">
            <a:extLst>
              <a:ext uri="{FF2B5EF4-FFF2-40B4-BE49-F238E27FC236}">
                <a16:creationId xmlns:a16="http://schemas.microsoft.com/office/drawing/2014/main" id="{96A2A93C-22C3-4E57-BA62-D6C699524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81" y="0"/>
            <a:ext cx="5041886" cy="4354643"/>
          </a:xfrm>
          <a:prstGeom prst="rect">
            <a:avLst/>
          </a:prstGeom>
        </p:spPr>
      </p:pic>
      <p:sp>
        <p:nvSpPr>
          <p:cNvPr id="10" name="Pavadinimas 9">
            <a:extLst>
              <a:ext uri="{FF2B5EF4-FFF2-40B4-BE49-F238E27FC236}">
                <a16:creationId xmlns:a16="http://schemas.microsoft.com/office/drawing/2014/main" id="{07277F10-789C-441D-8C38-425AA9DEE494}"/>
              </a:ext>
            </a:extLst>
          </p:cNvPr>
          <p:cNvSpPr>
            <a:spLocks noGrp="1"/>
          </p:cNvSpPr>
          <p:nvPr>
            <p:ph type="title"/>
          </p:nvPr>
        </p:nvSpPr>
        <p:spPr/>
        <p:txBody>
          <a:bodyPr/>
          <a:lstStyle/>
          <a:p>
            <a:pPr algn="ctr"/>
            <a:r>
              <a:rPr lang="lt-LT" dirty="0"/>
              <a:t>IŠVADA</a:t>
            </a:r>
          </a:p>
        </p:txBody>
      </p:sp>
    </p:spTree>
    <p:extLst>
      <p:ext uri="{BB962C8B-B14F-4D97-AF65-F5344CB8AC3E}">
        <p14:creationId xmlns:p14="http://schemas.microsoft.com/office/powerpoint/2010/main" val="2121187296"/>
      </p:ext>
    </p:extLst>
  </p:cSld>
  <p:clrMapOvr>
    <a:masterClrMapping/>
  </p:clrMapOvr>
</p:sld>
</file>

<file path=ppt/theme/theme1.xml><?xml version="1.0" encoding="utf-8"?>
<a:theme xmlns:a="http://schemas.openxmlformats.org/drawingml/2006/main" name="AccentBox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281</Words>
  <Application>Microsoft Office PowerPoint</Application>
  <PresentationFormat>Plačiaekranė</PresentationFormat>
  <Paragraphs>27</Paragraphs>
  <Slides>10</Slides>
  <Notes>3</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10</vt:i4>
      </vt:variant>
    </vt:vector>
  </HeadingPairs>
  <TitlesOfParts>
    <vt:vector size="14" baseType="lpstr">
      <vt:lpstr>Arial</vt:lpstr>
      <vt:lpstr>Calibri</vt:lpstr>
      <vt:lpstr>Neue Haas Grotesk Text Pro</vt:lpstr>
      <vt:lpstr>AccentBoxVTI</vt:lpstr>
      <vt:lpstr>STEBUKLINGIATRADIMAI</vt:lpstr>
      <vt:lpstr>HIPOTEZĖ</vt:lpstr>
      <vt:lpstr> TIKSLAS  </vt:lpstr>
      <vt:lpstr>UŽDAVINIAI</vt:lpstr>
      <vt:lpstr>DARBO EIGA. PROCESAS</vt:lpstr>
      <vt:lpstr>REZULTATAS</vt:lpstr>
      <vt:lpstr>EKSPERIMENTAVIMAS </vt:lpstr>
      <vt:lpstr>EKSPERIMENTAVIMAS</vt:lpstr>
      <vt:lpstr>IŠVADA</vt:lpstr>
      <vt:lpstr>AČIŪ UŽ DĖMESĮ!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GAMTOS STEBUKLAI IR ATRADIMAI</dc:title>
  <dc:creator>Pusaite 2</dc:creator>
  <cp:lastModifiedBy>Pusaite 2</cp:lastModifiedBy>
  <cp:revision>16</cp:revision>
  <dcterms:created xsi:type="dcterms:W3CDTF">2023-05-15T12:33:14Z</dcterms:created>
  <dcterms:modified xsi:type="dcterms:W3CDTF">2023-05-18T05:02:57Z</dcterms:modified>
</cp:coreProperties>
</file>