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B3906BC-26CB-0859-0A06-AA73093D9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309AE14A-D8BB-959C-B3CF-DA20C89B2F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CBECEF87-D509-8F2C-D09E-27F19A378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6DC4-CA36-411D-85D1-A16FFBC4E0CD}" type="datetimeFigureOut">
              <a:rPr lang="lt-LT" smtClean="0"/>
              <a:t>2022-11-17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A835029-3C70-81C3-AD24-5274287D7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2196F8A5-C3FA-EC24-E2DA-77BB3EFA2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BBDA-A375-41D5-B4BF-9977914228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3917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4BD04CF-060B-88FB-DE01-C458154AE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AE4F93F3-06FA-E6E5-40E6-A24BFB918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FE93CF5E-EA28-5B74-EFED-8D4E8725F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6DC4-CA36-411D-85D1-A16FFBC4E0CD}" type="datetimeFigureOut">
              <a:rPr lang="lt-LT" smtClean="0"/>
              <a:t>2022-11-17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5F83D19F-8D79-523B-17D6-B5C5BFDD5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86105741-8020-18B1-3359-6125CE6F1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BBDA-A375-41D5-B4BF-9977914228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78198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AEF77A13-6A67-139C-5337-F25B70A52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C31CC508-2C6B-7513-91C3-6D1EE2F7F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83F7E2AA-1FE5-D598-83A1-1CDEDEC75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6DC4-CA36-411D-85D1-A16FFBC4E0CD}" type="datetimeFigureOut">
              <a:rPr lang="lt-LT" smtClean="0"/>
              <a:t>2022-11-17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EA3F0FF1-2769-3749-F3FB-E06C03C00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453A5C5B-1834-402E-144A-9E5BD7B46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BBDA-A375-41D5-B4BF-9977914228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6869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D8EC0E9-4D33-A153-EC2C-F30F3122D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F5A7B637-C2C4-14E9-57D5-5F1712A20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2A14DD62-89F1-E9CD-950F-B414234CC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6DC4-CA36-411D-85D1-A16FFBC4E0CD}" type="datetimeFigureOut">
              <a:rPr lang="lt-LT" smtClean="0"/>
              <a:t>2022-11-17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F545C9F-5872-9331-8CA9-3972D7F66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F835BC8D-C090-6D2B-DE0B-017223003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BBDA-A375-41D5-B4BF-9977914228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8904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2C5806F-C169-1A94-2ABD-58BE57D89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F3202590-D463-F6FF-0990-5005E10A1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B83736E4-855F-86DE-216B-46283A484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6DC4-CA36-411D-85D1-A16FFBC4E0CD}" type="datetimeFigureOut">
              <a:rPr lang="lt-LT" smtClean="0"/>
              <a:t>2022-11-17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A3CEFBC-24D2-939A-A52C-B4A376FEC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4DE8856B-0232-AF83-72A1-080BEA7E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BBDA-A375-41D5-B4BF-9977914228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4398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9A004BB-A26A-41A1-2DA6-602F3D3F2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083702F-C20D-CDA5-2D4C-EB1BC39DF1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36E673A4-9453-2E66-47FB-E3ECD525E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20CAE157-9687-499E-8F2C-C40AC20C1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6DC4-CA36-411D-85D1-A16FFBC4E0CD}" type="datetimeFigureOut">
              <a:rPr lang="lt-LT" smtClean="0"/>
              <a:t>2022-11-17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BCFBD417-938E-7087-0F42-302440382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BD2FDD79-5714-080F-0EEA-3CBCC9573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BBDA-A375-41D5-B4BF-9977914228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170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D003087-0EBB-EFE8-8649-73C2796E8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077B6F9-95F8-F339-6704-7234BD852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B821D4ED-222E-C6D6-4E48-5538F9B02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43316FCD-83D7-D430-309D-3A64CCE0AC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BCBB0181-1C72-E163-C0D8-F5F01F1433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08F30EF6-07E9-462C-62AF-53CFDD2E1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6DC4-CA36-411D-85D1-A16FFBC4E0CD}" type="datetimeFigureOut">
              <a:rPr lang="lt-LT" smtClean="0"/>
              <a:t>2022-11-17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4FC849CF-5607-1488-584E-F283346F1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FE2571BD-17BC-DA1B-CA87-5F09EBA1F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BBDA-A375-41D5-B4BF-9977914228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6983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53D2702-BB73-CB80-2563-3C6E9CBE8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6307C476-5A39-4F55-5981-66EDBAB16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6DC4-CA36-411D-85D1-A16FFBC4E0CD}" type="datetimeFigureOut">
              <a:rPr lang="lt-LT" smtClean="0"/>
              <a:t>2022-11-17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42AF02EF-4143-0C64-D046-9E32F3FAC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2DC2F850-B461-C7DE-6043-6211A926D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BBDA-A375-41D5-B4BF-9977914228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0516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4A5C96A0-323E-B69E-8DF9-87DEF4BE8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6DC4-CA36-411D-85D1-A16FFBC4E0CD}" type="datetimeFigureOut">
              <a:rPr lang="lt-LT" smtClean="0"/>
              <a:t>2022-11-17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C63CBDE4-57E1-4505-0015-5987DFB0E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2D43BBF9-4C34-6AC5-155B-BD42F0F49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BBDA-A375-41D5-B4BF-9977914228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3981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96591BB-D43D-0F56-01B4-674DB677E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E4557E42-1B00-451B-B85C-6E17C4095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AB385878-BC95-E209-121D-099D4BE88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481F0D2E-23E0-5125-D682-86283BE0B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6DC4-CA36-411D-85D1-A16FFBC4E0CD}" type="datetimeFigureOut">
              <a:rPr lang="lt-LT" smtClean="0"/>
              <a:t>2022-11-17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6E06A33A-10AD-EB5A-43B8-3EEFCA52D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CD0E5C75-FF5D-A478-0558-76F7EBAC7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BBDA-A375-41D5-B4BF-9977914228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6099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AF09591-3144-5F3E-99A6-B622A42EE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547CB126-0863-AD78-075D-D869AFE45C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7C4760CB-3B15-FD11-D901-555064C81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B8DEE67B-C6BB-0290-04C1-A2E34DAD0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6DC4-CA36-411D-85D1-A16FFBC4E0CD}" type="datetimeFigureOut">
              <a:rPr lang="lt-LT" smtClean="0"/>
              <a:t>2022-11-17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3D072264-19E7-4940-4C7F-8B6B87DC4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0FF2EA49-68D3-D5A4-F524-01BE3F9F9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BBDA-A375-41D5-B4BF-9977914228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5943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74A08E25-C991-AD08-C469-A1695E8A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EBBA0D84-3C24-1F12-D701-F6AF758BF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F655D985-1DB8-EE94-4887-10F7F30F24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46DC4-CA36-411D-85D1-A16FFBC4E0CD}" type="datetimeFigureOut">
              <a:rPr lang="lt-LT" smtClean="0"/>
              <a:t>2022-11-17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DB13E721-6B7D-6B8F-0A23-646AECDAD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B0427F54-38A0-9566-6B64-A81250886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EBBDA-A375-41D5-B4BF-9977914228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9705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9A1D9BC-1455-4308-9ABD-A3F8EDB67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6068" y="320442"/>
            <a:ext cx="6572492" cy="6212748"/>
          </a:xfrm>
          <a:custGeom>
            <a:avLst/>
            <a:gdLst>
              <a:gd name="connsiteX0" fmla="*/ 0 w 6572492"/>
              <a:gd name="connsiteY0" fmla="*/ 0 h 6212748"/>
              <a:gd name="connsiteX1" fmla="*/ 2248593 w 6572492"/>
              <a:gd name="connsiteY1" fmla="*/ 0 h 6212748"/>
              <a:gd name="connsiteX2" fmla="*/ 2694770 w 6572492"/>
              <a:gd name="connsiteY2" fmla="*/ 0 h 6212748"/>
              <a:gd name="connsiteX3" fmla="*/ 2991094 w 6572492"/>
              <a:gd name="connsiteY3" fmla="*/ 0 h 6212748"/>
              <a:gd name="connsiteX4" fmla="*/ 6572492 w 6572492"/>
              <a:gd name="connsiteY4" fmla="*/ 0 h 6212748"/>
              <a:gd name="connsiteX5" fmla="*/ 6572492 w 6572492"/>
              <a:gd name="connsiteY5" fmla="*/ 2864954 h 6212748"/>
              <a:gd name="connsiteX6" fmla="*/ 3129047 w 6572492"/>
              <a:gd name="connsiteY6" fmla="*/ 6212748 h 6212748"/>
              <a:gd name="connsiteX7" fmla="*/ 2694770 w 6572492"/>
              <a:gd name="connsiteY7" fmla="*/ 6212748 h 6212748"/>
              <a:gd name="connsiteX8" fmla="*/ 2248593 w 6572492"/>
              <a:gd name="connsiteY8" fmla="*/ 6212748 h 6212748"/>
              <a:gd name="connsiteX9" fmla="*/ 0 w 6572492"/>
              <a:gd name="connsiteY9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72492" h="6212748">
                <a:moveTo>
                  <a:pt x="0" y="0"/>
                </a:moveTo>
                <a:lnTo>
                  <a:pt x="2248593" y="0"/>
                </a:lnTo>
                <a:lnTo>
                  <a:pt x="2694770" y="0"/>
                </a:lnTo>
                <a:lnTo>
                  <a:pt x="2991094" y="0"/>
                </a:lnTo>
                <a:lnTo>
                  <a:pt x="6572492" y="0"/>
                </a:lnTo>
                <a:lnTo>
                  <a:pt x="6572492" y="2864954"/>
                </a:lnTo>
                <a:lnTo>
                  <a:pt x="3129047" y="6212748"/>
                </a:lnTo>
                <a:lnTo>
                  <a:pt x="2694770" y="6212748"/>
                </a:lnTo>
                <a:lnTo>
                  <a:pt x="2248593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62647B-1222-407C-8740-5A497612B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2D9ADA93-9FE1-3520-63BC-3913408FA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4300" y="826686"/>
            <a:ext cx="5044439" cy="1720142"/>
          </a:xfrm>
        </p:spPr>
        <p:txBody>
          <a:bodyPr anchor="b">
            <a:normAutofit fontScale="90000"/>
          </a:bodyPr>
          <a:lstStyle/>
          <a:p>
            <a:b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KAUNO MIESTO LOPŠELIS- DARŽELIS „PUŠAITĖ“</a:t>
            </a:r>
            <a:b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STEAM VEIKLA „SMALSUOLIS OBUOLIUKAS“</a:t>
            </a:r>
            <a:b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 Rasa Dambrauskienė 2022m.m.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B41972BF-BA0D-B88B-DB05-20C965545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12394" y="3335867"/>
            <a:ext cx="4048760" cy="2772833"/>
          </a:xfrm>
        </p:spPr>
        <p:txBody>
          <a:bodyPr anchor="t">
            <a:noAutofit/>
          </a:bodyPr>
          <a:lstStyle/>
          <a:p>
            <a:pPr algn="l"/>
            <a:r>
              <a:rPr lang="lt-L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Ugdytiniai</a:t>
            </a:r>
            <a:r>
              <a:rPr lang="lt-LT" sz="1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pažino gamtą ir jos rudenį teikiamas gėrybes per </a:t>
            </a:r>
            <a:r>
              <a:rPr lang="lt-LT" sz="18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patyriminį</a:t>
            </a:r>
            <a:r>
              <a:rPr lang="lt-LT" sz="1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ugdymą, panaudojant STEAM metodą. Tai buvo smagi kelionė atrandant, išbandant, tyrinėjant, eksperimentuojant ir žaidžiant. </a:t>
            </a:r>
            <a:r>
              <a:rPr lang="lt-L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 </a:t>
            </a:r>
            <a:r>
              <a:rPr lang="lt-LT" sz="1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savo veiklą integravau matematikos mokslą.</a:t>
            </a:r>
            <a:endParaRPr lang="lt-LT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4 ikimokyklinio ugdymo grupė „Obuoliukai“ – Kretingos ...">
            <a:extLst>
              <a:ext uri="{FF2B5EF4-FFF2-40B4-BE49-F238E27FC236}">
                <a16:creationId xmlns:a16="http://schemas.microsoft.com/office/drawing/2014/main" id="{7CB9B9C3-363F-76EE-4952-F39415675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422400"/>
            <a:ext cx="4250421" cy="429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83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54528F1-4D9D-DE09-5545-F24CBB4E2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446147"/>
            <a:ext cx="10515600" cy="1325563"/>
          </a:xfrm>
        </p:spPr>
        <p:txBody>
          <a:bodyPr>
            <a:normAutofit/>
          </a:bodyPr>
          <a:lstStyle/>
          <a:p>
            <a:r>
              <a:rPr lang="lt-L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STEAM veikla  sužadino vaikų smalsumą, motyvavo tolimesnei veiklai. Visa tai stiprino pasididžiavimo bei pasitikėjimo savimi jausmą.</a:t>
            </a:r>
            <a:br>
              <a:rPr lang="lt-L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Vaikai lavino skaičiavimo įgūdžius, loginį mąstymą, dėmesingumą.</a:t>
            </a:r>
          </a:p>
        </p:txBody>
      </p:sp>
      <p:pic>
        <p:nvPicPr>
          <p:cNvPr id="5" name="Turinio vietos rezervavimo ženklas 4" descr="Paveikslėlis, kuriame yra asmuo, vidinis&#10;&#10;Automatiškai sugeneruotas aprašymas">
            <a:extLst>
              <a:ext uri="{FF2B5EF4-FFF2-40B4-BE49-F238E27FC236}">
                <a16:creationId xmlns:a16="http://schemas.microsoft.com/office/drawing/2014/main" id="{22936C35-7233-7CEE-0453-4E137A8453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7992" y="2528094"/>
            <a:ext cx="3884613" cy="3327401"/>
          </a:xfrm>
        </p:spPr>
      </p:pic>
      <p:pic>
        <p:nvPicPr>
          <p:cNvPr id="7" name="Paveikslėlis 6" descr="Paveikslėlis, kuriame yra vidinis, asmuo&#10;&#10;Automatiškai sugeneruotas aprašymas">
            <a:extLst>
              <a:ext uri="{FF2B5EF4-FFF2-40B4-BE49-F238E27FC236}">
                <a16:creationId xmlns:a16="http://schemas.microsoft.com/office/drawing/2014/main" id="{DBE0001C-3432-DEAB-8397-4E8907057B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17193" y="2477299"/>
            <a:ext cx="3884613" cy="3429000"/>
          </a:xfrm>
          <a:prstGeom prst="rect">
            <a:avLst/>
          </a:prstGeom>
        </p:spPr>
      </p:pic>
      <p:pic>
        <p:nvPicPr>
          <p:cNvPr id="9" name="Paveikslėlis 8" descr="Paveikslėlis, kuriame yra asmuo, vidinis&#10;&#10;Automatiškai sugeneruotas aprašymas">
            <a:extLst>
              <a:ext uri="{FF2B5EF4-FFF2-40B4-BE49-F238E27FC236}">
                <a16:creationId xmlns:a16="http://schemas.microsoft.com/office/drawing/2014/main" id="{A9A1B1D2-814B-358B-BF27-83BF2E87FB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06544" y="2585245"/>
            <a:ext cx="3884612" cy="321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98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C99806C-7EB6-D38A-9F3B-E7E146D35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Tyrinėdami obuoliuką, įvardino obuoliuko dalis: vaiskotis, žievelė, obuolio šerdis su sėklalizdžiais, minkštimas, taurėlapių likučiai, skaičiavo sėklas.</a:t>
            </a:r>
            <a:br>
              <a:rPr lang="lt-L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Praplėtė ir turtino žodyną.</a:t>
            </a:r>
          </a:p>
        </p:txBody>
      </p:sp>
      <p:pic>
        <p:nvPicPr>
          <p:cNvPr id="5" name="Turinio vietos rezervavimo ženklas 4" descr="Paveikslėlis, kuriame yra asmuo, vidinis, vaikas, mažas&#10;&#10;Automatiškai sugeneruotas aprašymas">
            <a:extLst>
              <a:ext uri="{FF2B5EF4-FFF2-40B4-BE49-F238E27FC236}">
                <a16:creationId xmlns:a16="http://schemas.microsoft.com/office/drawing/2014/main" id="{01883D4B-ABCB-B6C2-CDD8-6957CED803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85850" y="1936750"/>
            <a:ext cx="4394200" cy="3568700"/>
          </a:xfrm>
        </p:spPr>
      </p:pic>
      <p:pic>
        <p:nvPicPr>
          <p:cNvPr id="7" name="Paveikslėlis 6" descr="Paveikslėlis, kuriame yra asmuo, vidinis, tenisas&#10;&#10;Automatiškai sugeneruotas aprašymas">
            <a:extLst>
              <a:ext uri="{FF2B5EF4-FFF2-40B4-BE49-F238E27FC236}">
                <a16:creationId xmlns:a16="http://schemas.microsoft.com/office/drawing/2014/main" id="{B852F3EF-DD3C-F0F6-55A9-B60E80F495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32550" y="1873250"/>
            <a:ext cx="4508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471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C2C87A7-399B-A04A-F66C-AA9363329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kyrė obuoliuką pagal skonį, kvapą, formą, lytėjimu.</a:t>
            </a:r>
            <a:br>
              <a:rPr lang="lt-LT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Komentavo atradimus. Nuolat kėlė klausymus "kodėl" ir įvairiais būdais(nusivylimo-atradimo principu, svarbus procesas, o ne rezultatas)  ieškojo atsakymų. Dalinosi turima patirtimi. </a:t>
            </a:r>
            <a:endParaRPr lang="lt-LT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Turinio vietos rezervavimo ženklas 4" descr="Paveikslėlis, kuriame yra asmuo, vidinis&#10;&#10;Automatiškai sugeneruotas aprašymas">
            <a:extLst>
              <a:ext uri="{FF2B5EF4-FFF2-40B4-BE49-F238E27FC236}">
                <a16:creationId xmlns:a16="http://schemas.microsoft.com/office/drawing/2014/main" id="{B5DF20AC-4D60-8E32-378D-FB465986E7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3051" y="2559052"/>
            <a:ext cx="3987798" cy="2857500"/>
          </a:xfrm>
        </p:spPr>
      </p:pic>
      <p:pic>
        <p:nvPicPr>
          <p:cNvPr id="7" name="Paveikslėlis 6" descr="Paveikslėlis, kuriame yra asmuo, vidinis&#10;&#10;Automatiškai sugeneruotas aprašymas">
            <a:extLst>
              <a:ext uri="{FF2B5EF4-FFF2-40B4-BE49-F238E27FC236}">
                <a16:creationId xmlns:a16="http://schemas.microsoft.com/office/drawing/2014/main" id="{D1670AD3-A0AB-AF5B-C90E-3AC3599D09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76650" y="2330450"/>
            <a:ext cx="4076700" cy="3403600"/>
          </a:xfrm>
          <a:prstGeom prst="rect">
            <a:avLst/>
          </a:prstGeom>
        </p:spPr>
      </p:pic>
      <p:pic>
        <p:nvPicPr>
          <p:cNvPr id="9" name="Paveikslėlis 8" descr="Paveikslėlis, kuriame yra vidinis&#10;&#10;Automatiškai sugeneruotas aprašymas">
            <a:extLst>
              <a:ext uri="{FF2B5EF4-FFF2-40B4-BE49-F238E27FC236}">
                <a16:creationId xmlns:a16="http://schemas.microsoft.com/office/drawing/2014/main" id="{482BCD82-49DA-261C-07CE-6B8275D2EB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62800" y="2590800"/>
            <a:ext cx="4076700" cy="288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02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C72B3FB-8A09-81B7-A6B3-57B81981E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Tyrinėjo dailės priemones, rinkosi dažus, priemones, įrankius. Kūrė ir komentavo  savo kūrybą. </a:t>
            </a:r>
            <a:endParaRPr lang="lt-LT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Turinio vietos rezervavimo ženklas 4" descr="Paveikslėlis, kuriame yra vidinis, asmuo, grindys&#10;&#10;Automatiškai sugeneruotas aprašymas">
            <a:extLst>
              <a:ext uri="{FF2B5EF4-FFF2-40B4-BE49-F238E27FC236}">
                <a16:creationId xmlns:a16="http://schemas.microsoft.com/office/drawing/2014/main" id="{557D98FF-736C-5445-56F8-F27F9BC1B1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0006" y="2337594"/>
            <a:ext cx="3922712" cy="2628900"/>
          </a:xfrm>
        </p:spPr>
      </p:pic>
      <p:pic>
        <p:nvPicPr>
          <p:cNvPr id="7" name="Paveikslėlis 6" descr="Paveikslėlis, kuriame yra vidinis, asmuo&#10;&#10;Automatiškai sugeneruotas aprašymas">
            <a:extLst>
              <a:ext uri="{FF2B5EF4-FFF2-40B4-BE49-F238E27FC236}">
                <a16:creationId xmlns:a16="http://schemas.microsoft.com/office/drawing/2014/main" id="{77498B4B-F023-6900-7270-06B26FA609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34445" y="2470945"/>
            <a:ext cx="3922712" cy="2362198"/>
          </a:xfrm>
          <a:prstGeom prst="rect">
            <a:avLst/>
          </a:prstGeom>
        </p:spPr>
      </p:pic>
      <p:pic>
        <p:nvPicPr>
          <p:cNvPr id="9" name="Paveikslėlis 8" descr="Paveikslėlis, kuriame yra vidinis, asmuo&#10;&#10;Automatiškai sugeneruotas aprašymas">
            <a:extLst>
              <a:ext uri="{FF2B5EF4-FFF2-40B4-BE49-F238E27FC236}">
                <a16:creationId xmlns:a16="http://schemas.microsoft.com/office/drawing/2014/main" id="{38827F99-C1DB-5137-287B-AE0DB2D414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98245" y="2470944"/>
            <a:ext cx="3922712" cy="2362199"/>
          </a:xfrm>
          <a:prstGeom prst="rect">
            <a:avLst/>
          </a:prstGeom>
        </p:spPr>
      </p:pic>
      <p:pic>
        <p:nvPicPr>
          <p:cNvPr id="11" name="Paveikslėlis 10" descr="Paveikslėlis, kuriame yra žinutė, vidinis, asmuo&#10;&#10;Automatiškai sugeneruotas aprašymas">
            <a:extLst>
              <a:ext uri="{FF2B5EF4-FFF2-40B4-BE49-F238E27FC236}">
                <a16:creationId xmlns:a16="http://schemas.microsoft.com/office/drawing/2014/main" id="{F06D7A4B-5BBA-F2FA-BAEF-470F10CBB0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16032" y="2323307"/>
            <a:ext cx="3922712" cy="265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921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219498-D544-41AC-98FE-8F956EF66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00DBFC-17A9-4E0A-AEE2-A49F9AEEF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449C6FAE-C1F9-0F8C-DBB8-E36C9DE3E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1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FA666E17-B234-2402-1BCC-AD370F981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672" y="4908245"/>
            <a:ext cx="4805691" cy="4571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lt-LT" sz="1800" b="1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AČIŪ UŽ DĖMESĮ</a:t>
            </a:r>
            <a:r>
              <a:rPr lang="en-US" sz="1800" b="1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!!!</a:t>
            </a:r>
            <a:r>
              <a:rPr lang="lt-LT" sz="1800" b="1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4613BB-817C-4C4F-8A24-4936F2F06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26C820D-9A01-44F0-AE18-C2DAB089B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8B604F-996E-4349-B131-E04ED285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7CCEAF3-651B-4605-AE58-F96E2270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D519330-E5F1-4248-B58C-1AA0D9E6D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aveikslėlis 4" descr="Nedidukai - Jums raudoni obuoliukai ...🍎🍎🍎 (tekstas iš interneto) |  Facebook">
            <a:extLst>
              <a:ext uri="{FF2B5EF4-FFF2-40B4-BE49-F238E27FC236}">
                <a16:creationId xmlns:a16="http://schemas.microsoft.com/office/drawing/2014/main" id="{64153620-B760-6D84-4C16-B4A6451841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74000" y="1562100"/>
            <a:ext cx="3118615" cy="41180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224995E-3A0C-C0E3-7303-12AB27C53D5F}"/>
              </a:ext>
            </a:extLst>
          </p:cNvPr>
          <p:cNvSpPr txBox="1"/>
          <p:nvPr/>
        </p:nvSpPr>
        <p:spPr>
          <a:xfrm>
            <a:off x="370390" y="2554730"/>
            <a:ext cx="572824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t-LT" b="1" dirty="0">
                <a:solidFill>
                  <a:srgbClr val="555555"/>
                </a:solidFill>
                <a:latin typeface="Times New Roman" panose="02020603050405020304" pitchFamily="18" charset="0"/>
              </a:rPr>
              <a:t>Ugdytiniai tenkino smalsumą,</a:t>
            </a:r>
            <a:r>
              <a:rPr lang="lt-LT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 pažindami realų pasaulį. </a:t>
            </a:r>
            <a:r>
              <a:rPr lang="lt-LT" b="1" dirty="0">
                <a:solidFill>
                  <a:srgbClr val="555555"/>
                </a:solidFill>
                <a:latin typeface="Times New Roman" panose="02020603050405020304" pitchFamily="18" charset="0"/>
              </a:rPr>
              <a:t>V</a:t>
            </a:r>
            <a:r>
              <a:rPr lang="lt-LT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artoti matematinius simbolius </a:t>
            </a:r>
            <a:r>
              <a:rPr lang="lt-LT" b="1" dirty="0">
                <a:solidFill>
                  <a:srgbClr val="555555"/>
                </a:solidFill>
                <a:latin typeface="Times New Roman" panose="02020603050405020304" pitchFamily="18" charset="0"/>
              </a:rPr>
              <a:t>obuolių</a:t>
            </a:r>
            <a:r>
              <a:rPr lang="lt-LT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 kiekiui žymėti, </a:t>
            </a:r>
            <a:r>
              <a:rPr lang="lt-LT" b="1" dirty="0">
                <a:solidFill>
                  <a:srgbClr val="555555"/>
                </a:solidFill>
                <a:latin typeface="Times New Roman" panose="02020603050405020304" pitchFamily="18" charset="0"/>
              </a:rPr>
              <a:t>obuolius</a:t>
            </a:r>
            <a:r>
              <a:rPr lang="lt-LT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 palyginti pagal kiekį, spalvą, formą, dydį, suprasti vietą eilėje, sudaryti įvairias sekas. Lavino skaičiavimo įgūdžius, </a:t>
            </a:r>
            <a:r>
              <a:rPr lang="lt-LT" b="1" i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plėtė žodyną.</a:t>
            </a:r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260392474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232</Words>
  <Application>Microsoft Office PowerPoint</Application>
  <PresentationFormat>Plačiaekranė</PresentationFormat>
  <Paragraphs>8</Paragraphs>
  <Slides>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„Office“ tema</vt:lpstr>
      <vt:lpstr>    KAUNO MIESTO LOPŠELIS- DARŽELIS „PUŠAITĖ“  STEAM VEIKLA „SMALSUOLIS OBUOLIUKAS“   Mokytoja Rasa Dambrauskienė 2022m.m.</vt:lpstr>
      <vt:lpstr>STEAM veikla  sužadino vaikų smalsumą, motyvavo tolimesnei veiklai. Visa tai stiprino pasididžiavimo bei pasitikėjimo savimi jausmą.  Vaikai lavino skaičiavimo įgūdžius, loginį mąstymą, dėmesingumą.</vt:lpstr>
      <vt:lpstr> Tyrinėdami obuoliuką, įvardino obuoliuko dalis: vaiskotis, žievelė, obuolio šerdis su sėklalizdžiais, minkštimas, taurėlapių likučiai, skaičiavo sėklas. Praplėtė ir turtino žodyną.</vt:lpstr>
      <vt:lpstr>Skyrė obuoliuką pagal skonį, kvapą, formą, lytėjimu. Komentavo atradimus. Nuolat kėlė klausymus "kodėl" ir įvairiais būdais(nusivylimo-atradimo principu, svarbus procesas, o ne rezultatas)  ieškojo atsakymų. Dalinosi turima patirtimi. </vt:lpstr>
      <vt:lpstr>Tyrinėjo dailės priemones, rinkosi dažus, priemones, įrankius. Kūrė ir komentavo  savo kūrybą. 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STEAM VEIKLA „SMALSUOLIS OBUOLIUKAS“   Mokytoja Rasa Dambrauskienė</dc:title>
  <dc:creator>Pusaite 3</dc:creator>
  <cp:lastModifiedBy>Pusaite 3</cp:lastModifiedBy>
  <cp:revision>8</cp:revision>
  <dcterms:created xsi:type="dcterms:W3CDTF">2022-11-09T10:56:54Z</dcterms:created>
  <dcterms:modified xsi:type="dcterms:W3CDTF">2022-11-17T11:16:32Z</dcterms:modified>
</cp:coreProperties>
</file>